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7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99"/>
    <a:srgbClr val="FF9900"/>
    <a:srgbClr val="00CC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5737" autoAdjust="0"/>
  </p:normalViewPr>
  <p:slideViewPr>
    <p:cSldViewPr>
      <p:cViewPr>
        <p:scale>
          <a:sx n="60" d="100"/>
          <a:sy n="60" d="100"/>
        </p:scale>
        <p:origin x="-15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ru-RU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9B1B0-BD8E-455D-BAD1-C23AFAD50B74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D6D7B6-9957-4FF8-8A05-EBA1EC7B6B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753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ru-RU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F906D2-8986-48BF-BB5D-A5AF9E7D62C1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92355B-53C5-4536-AA31-10436AEC29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606641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544C6-F0C8-4EED-A219-45059C4F72C6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FA404-BD98-4159-B234-A335C02C46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46001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05C4A-5EE9-4771-A364-63C84FA5BF8E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2C74B-7951-4023-9F3D-E1EEBADC34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185215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0ABC3-346F-49EE-A6DE-BFD32EF6B581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D9A9D-FE02-4236-8719-2E4B5709D1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233838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ACB7-6C08-4F3C-9088-0979F9A7A6F5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9203D-ADC0-40AC-960A-D65149663B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360351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9A2CD-55DC-492C-9493-5C90D4BC3794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DA8F-54E2-469D-A726-093B741FD2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170265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2D865-39C9-44D7-B81F-185774DEB08D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576A-E6BC-4682-835E-62506FA69B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943914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969B9-9992-4E18-84F6-D5A89E9AEBD7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671D-466C-47AC-936A-28A0D71689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849068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75F70-EF58-4088-8026-7B8779711E51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9CA19-6A77-4904-9423-343C62DD15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794522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72BDA-C6A5-446D-87D4-F47780AF8DD1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E8681-5549-4F41-9171-7EC17287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610340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8666F-D0AE-446E-90FA-4FFA29B4E354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BCDFB-8AC6-442B-8B16-487921BA42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110832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6BC3B-D39B-455D-9725-20607CFF731D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EC90C-0327-4B50-8624-5277E3E75F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84155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FFEF39C-7C70-416E-B9F5-1FD6CF6F8ED0}" type="datetime1">
              <a:rPr lang="en-US" altLang="ru-RU"/>
              <a:pPr/>
              <a:t>1/16/2015</a:t>
            </a:fld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5D78D0-23D1-4A58-848B-3474CE35EAC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n.wikipedia.org/wiki/Superstitio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monwealth_real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Commonwealth_of_Nations" TargetMode="External"/><Relationship Id="rId4" Type="http://schemas.openxmlformats.org/officeDocument/2006/relationships/hyperlink" Target="http://en.wikipedia.org/wiki/Member_states_of_the_Commonwealth_of_Na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ural_history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eolog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herlock_Holm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glish-speaking_world" TargetMode="External"/><Relationship Id="rId2" Type="http://schemas.openxmlformats.org/officeDocument/2006/relationships/hyperlink" Target="http://en.wikipedia.org/wiki/University_of_Oxfor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ag_of_the_United_Kingd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ulian_calenda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rmen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Scottish_Highland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best-selling_music_artist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wns_and_cities_in_Scotland_by_populati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ntries_of_the_United_Kingdom" TargetMode="External"/><Relationship Id="rId7" Type="http://schemas.openxmlformats.org/officeDocument/2006/relationships/hyperlink" Target="http://en.wikipedia.org/wiki/Northern_Irelan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Wales" TargetMode="External"/><Relationship Id="rId5" Type="http://schemas.openxmlformats.org/officeDocument/2006/relationships/hyperlink" Target="http://en.wikipedia.org/wiki/Scotland" TargetMode="External"/><Relationship Id="rId4" Type="http://schemas.openxmlformats.org/officeDocument/2006/relationships/hyperlink" Target="http://en.wikipedia.org/wiki/Engla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Clock" TargetMode="External"/><Relationship Id="rId4" Type="http://schemas.openxmlformats.org/officeDocument/2006/relationships/hyperlink" Target="http://en.wikipedia.org/wiki/Bell_(instrument)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d_Save_the_Queen" TargetMode="External"/><Relationship Id="rId2" Type="http://schemas.openxmlformats.org/officeDocument/2006/relationships/hyperlink" Target="http://en.wikipedia.org/wiki/National_anthe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gent's_University_Lond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London_Zo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cular_icon" TargetMode="External"/><Relationship Id="rId2" Type="http://schemas.openxmlformats.org/officeDocument/2006/relationships/hyperlink" Target="http://en.wikipedia.org/wiki/Tower_of_Lond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AutoShape 8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2" action="ppaction://hlinksldjump"/>
              </a:rPr>
              <a:t>200</a:t>
            </a:r>
            <a:r>
              <a:rPr lang="en-US" altLang="en-US">
                <a:solidFill>
                  <a:schemeClr val="bg1"/>
                </a:solidFill>
                <a:latin typeface="Garamond" pitchFamily="18" charset="0"/>
                <a:hlinkClick r:id="rId2" action="ppaction://hlinksldjump"/>
              </a:rPr>
              <a:t> </a:t>
            </a:r>
            <a:endParaRPr lang="en-US" altLang="en-US"/>
          </a:p>
        </p:txBody>
      </p:sp>
      <p:sp>
        <p:nvSpPr>
          <p:cNvPr id="2138" name="AutoShape 9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3" action="ppaction://hlinksldjump"/>
              </a:rPr>
              <a:t>300</a:t>
            </a:r>
            <a:endParaRPr lang="en-US" altLang="en-US" sz="4000">
              <a:hlinkClick r:id="rId3" action="ppaction://hlinksldjump"/>
            </a:endParaRPr>
          </a:p>
        </p:txBody>
      </p:sp>
      <p:sp>
        <p:nvSpPr>
          <p:cNvPr id="2139" name="AutoShape 9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4" action="ppaction://hlinksldjump"/>
              </a:rPr>
              <a:t>400</a:t>
            </a:r>
            <a:endParaRPr lang="en-US" altLang="en-US" sz="4000">
              <a:hlinkClick r:id="rId4" action="ppaction://hlinksldjump"/>
            </a:endParaRPr>
          </a:p>
        </p:txBody>
      </p:sp>
      <p:sp>
        <p:nvSpPr>
          <p:cNvPr id="2140" name="AutoShape 9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5" action="ppaction://hlinksldjump"/>
              </a:rPr>
              <a:t>500</a:t>
            </a:r>
            <a:endParaRPr lang="en-US" altLang="en-US" sz="4000"/>
          </a:p>
        </p:txBody>
      </p:sp>
      <p:sp>
        <p:nvSpPr>
          <p:cNvPr id="2149" name="AutoShape 10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6" action="ppaction://hlinksldjump"/>
              </a:rPr>
              <a:t>100</a:t>
            </a:r>
            <a:endParaRPr lang="en-US" altLang="en-US" sz="4000"/>
          </a:p>
        </p:txBody>
      </p:sp>
      <p:sp>
        <p:nvSpPr>
          <p:cNvPr id="2150" name="AutoShape 10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7" action="ppaction://hlinksldjump"/>
              </a:rPr>
              <a:t>200</a:t>
            </a:r>
            <a:endParaRPr lang="en-US" altLang="en-US" sz="4000">
              <a:hlinkClick r:id="rId7" action="ppaction://hlinksldjump"/>
            </a:endParaRPr>
          </a:p>
        </p:txBody>
      </p:sp>
      <p:sp>
        <p:nvSpPr>
          <p:cNvPr id="2151" name="AutoShape 10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8" action="ppaction://hlinksldjump"/>
              </a:rPr>
              <a:t>300</a:t>
            </a:r>
            <a:endParaRPr lang="en-US" altLang="en-US" sz="4000"/>
          </a:p>
        </p:txBody>
      </p:sp>
      <p:sp>
        <p:nvSpPr>
          <p:cNvPr id="2152" name="AutoShape 10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9" action="ppaction://hlinksldjump"/>
              </a:rPr>
              <a:t>400</a:t>
            </a:r>
            <a:endParaRPr lang="en-US" altLang="en-US" sz="4000"/>
          </a:p>
        </p:txBody>
      </p:sp>
      <p:sp>
        <p:nvSpPr>
          <p:cNvPr id="2153" name="AutoShape 10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0" action="ppaction://hlinksldjump"/>
              </a:rPr>
              <a:t>500</a:t>
            </a:r>
            <a:endParaRPr lang="en-US" altLang="en-US" sz="4000"/>
          </a:p>
        </p:txBody>
      </p:sp>
      <p:sp>
        <p:nvSpPr>
          <p:cNvPr id="2154" name="AutoShape 10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1" action="ppaction://hlinksldjump"/>
              </a:rPr>
              <a:t>100</a:t>
            </a:r>
            <a:endParaRPr lang="en-US" altLang="en-US" sz="4000"/>
          </a:p>
        </p:txBody>
      </p:sp>
      <p:sp>
        <p:nvSpPr>
          <p:cNvPr id="2155" name="AutoShape 10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2" action="ppaction://hlinksldjump"/>
              </a:rPr>
              <a:t>200</a:t>
            </a:r>
            <a:endParaRPr lang="en-US" altLang="en-US" sz="4000"/>
          </a:p>
        </p:txBody>
      </p:sp>
      <p:sp>
        <p:nvSpPr>
          <p:cNvPr id="2156" name="AutoShape 10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3" action="ppaction://hlinksldjump"/>
              </a:rPr>
              <a:t>300</a:t>
            </a:r>
            <a:endParaRPr lang="en-US" altLang="en-US" sz="4000"/>
          </a:p>
        </p:txBody>
      </p:sp>
      <p:sp>
        <p:nvSpPr>
          <p:cNvPr id="2157" name="AutoShape 10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4" action="ppaction://hlinksldjump"/>
              </a:rPr>
              <a:t>400</a:t>
            </a:r>
            <a:endParaRPr lang="en-US" altLang="en-US" sz="4000"/>
          </a:p>
        </p:txBody>
      </p:sp>
      <p:sp>
        <p:nvSpPr>
          <p:cNvPr id="2158" name="AutoShape 11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5" action="ppaction://hlinksldjump"/>
              </a:rPr>
              <a:t>500</a:t>
            </a:r>
            <a:endParaRPr lang="en-US" altLang="en-US" sz="4000"/>
          </a:p>
        </p:txBody>
      </p:sp>
      <p:sp>
        <p:nvSpPr>
          <p:cNvPr id="2159" name="AutoShape 11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6" action="ppaction://hlinksldjump"/>
              </a:rPr>
              <a:t>100</a:t>
            </a:r>
            <a:endParaRPr lang="en-US" altLang="en-US" sz="4000"/>
          </a:p>
        </p:txBody>
      </p:sp>
      <p:sp>
        <p:nvSpPr>
          <p:cNvPr id="2160" name="AutoShape 11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7" action="ppaction://hlinksldjump"/>
              </a:rPr>
              <a:t>200</a:t>
            </a:r>
            <a:endParaRPr lang="en-US" altLang="en-US" sz="4000"/>
          </a:p>
        </p:txBody>
      </p:sp>
      <p:sp>
        <p:nvSpPr>
          <p:cNvPr id="2161" name="AutoShape 11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18" action="ppaction://hlinksldjump"/>
              </a:rPr>
              <a:t>300</a:t>
            </a:r>
            <a:endParaRPr lang="en-US" altLang="en-US" sz="4000"/>
          </a:p>
        </p:txBody>
      </p:sp>
      <p:sp>
        <p:nvSpPr>
          <p:cNvPr id="2162" name="AutoShape 11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600">
                <a:solidFill>
                  <a:schemeClr val="bg1"/>
                </a:solidFill>
                <a:latin typeface="Garamond" pitchFamily="18" charset="0"/>
                <a:hlinkClick r:id="rId19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2163" name="AutoShape 115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20" action="ppaction://hlinksldjump"/>
              </a:rPr>
              <a:t>500</a:t>
            </a:r>
            <a:endParaRPr lang="en-US" altLang="en-US" sz="4000"/>
          </a:p>
        </p:txBody>
      </p:sp>
      <p:sp>
        <p:nvSpPr>
          <p:cNvPr id="2164" name="AutoShape 116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21" action="ppaction://hlinksldjump"/>
              </a:rPr>
              <a:t>100</a:t>
            </a:r>
            <a:endParaRPr lang="en-US" altLang="en-US" sz="4000"/>
          </a:p>
        </p:txBody>
      </p:sp>
      <p:sp>
        <p:nvSpPr>
          <p:cNvPr id="2165" name="AutoShape 11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22" action="ppaction://hlinksldjump"/>
              </a:rPr>
              <a:t>200</a:t>
            </a:r>
            <a:endParaRPr lang="en-US" altLang="en-US" sz="4000"/>
          </a:p>
        </p:txBody>
      </p:sp>
      <p:sp>
        <p:nvSpPr>
          <p:cNvPr id="2166" name="AutoShape 118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 dirty="0">
                <a:solidFill>
                  <a:schemeClr val="bg1"/>
                </a:solidFill>
                <a:latin typeface="Garamond" pitchFamily="18" charset="0"/>
                <a:hlinkClick r:id="rId23" action="ppaction://hlinksldjump"/>
              </a:rPr>
              <a:t>300</a:t>
            </a:r>
            <a:endParaRPr lang="en-US" altLang="en-US" sz="4000" dirty="0"/>
          </a:p>
        </p:txBody>
      </p:sp>
      <p:sp>
        <p:nvSpPr>
          <p:cNvPr id="2167" name="AutoShape 119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600">
                <a:solidFill>
                  <a:schemeClr val="bg1"/>
                </a:solidFill>
                <a:latin typeface="Garamond" pitchFamily="18" charset="0"/>
                <a:hlinkClick r:id="rId24" action="ppaction://hlinksldjump"/>
              </a:rPr>
              <a:t>400</a:t>
            </a:r>
            <a:endParaRPr lang="en-US" altLang="en-US" sz="3600"/>
          </a:p>
        </p:txBody>
      </p:sp>
      <p:sp>
        <p:nvSpPr>
          <p:cNvPr id="2168" name="AutoShape 12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rId25" action="ppaction://hlinksldjump"/>
              </a:rPr>
              <a:t>500</a:t>
            </a:r>
            <a:endParaRPr lang="en-US" altLang="en-US" sz="4000"/>
          </a:p>
        </p:txBody>
      </p:sp>
      <p:sp>
        <p:nvSpPr>
          <p:cNvPr id="2088" name="AutoShape 40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000">
                <a:solidFill>
                  <a:schemeClr val="bg1"/>
                </a:solidFill>
                <a:latin typeface="Garamond" pitchFamily="18" charset="0"/>
                <a:hlinkClick r:id="" action="ppaction://hlinkshowjump?jump=nextslide"/>
              </a:rPr>
              <a:t>100</a:t>
            </a:r>
            <a:endParaRPr lang="en-US" altLang="en-US" sz="4000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FF33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200" b="1" dirty="0" smtClean="0">
                <a:solidFill>
                  <a:schemeClr val="bg1"/>
                </a:solidFill>
                <a:latin typeface="Arial Narrow" pitchFamily="34" charset="0"/>
              </a:rPr>
              <a:t>London</a:t>
            </a:r>
            <a:r>
              <a:rPr lang="ru-RU" alt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alt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rgbClr val="00CC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Famous </a:t>
            </a:r>
          </a:p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</a:t>
            </a:r>
            <a:r>
              <a:rPr lang="ru-R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English </a:t>
            </a:r>
          </a:p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Grammar</a:t>
            </a:r>
            <a:r>
              <a:rPr lang="ru-R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47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rgbClr val="CC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you know</a:t>
            </a:r>
            <a:r>
              <a:rPr lang="ru-RU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Geographical</a:t>
            </a:r>
            <a:endParaRPr lang="ru-RU" alt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Outlook.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8432" y="152400"/>
            <a:ext cx="88869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What birds live in the Tower of London?</a:t>
            </a:r>
            <a:endParaRPr lang="en-US" altLang="ru-RU" sz="4800" b="1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3743" y="1743150"/>
            <a:ext cx="3088457" cy="21430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b="1" dirty="0" smtClean="0"/>
              <a:t>RAVENS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802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b="1" dirty="0" smtClean="0"/>
              <a:t>SPARROWS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5487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b="1" dirty="0" smtClean="0"/>
              <a:t>DUCKS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61737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b="1" dirty="0" smtClean="0"/>
              <a:t>CHICKENS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144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79779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800" b="1" dirty="0" smtClean="0"/>
              <a:t>Ravens</a:t>
            </a:r>
            <a:endParaRPr kumimoji="0" lang="ru-RU" sz="4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248" y="4221540"/>
            <a:ext cx="7072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dirty="0"/>
              <a:t> </a:t>
            </a:r>
            <a:r>
              <a:rPr lang="en-US" sz="3200" b="1" dirty="0">
                <a:hlinkClick r:id="rId2" tooltip="Superstition"/>
              </a:rPr>
              <a:t>superstition</a:t>
            </a:r>
            <a:r>
              <a:rPr lang="en-US" sz="3200" b="1" dirty="0"/>
              <a:t> holds that "If the Tower of London ravens are lost or fly away, the Crown will fall and Britain with </a:t>
            </a:r>
            <a:r>
              <a:rPr lang="en-US" sz="3200" b="1" dirty="0" smtClean="0"/>
              <a:t>it.”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2840"/>
            <a:ext cx="5120943" cy="2774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6048" y="600143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500</a:t>
            </a:r>
            <a:endParaRPr lang="ru-RU" sz="36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246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32" y="-152400"/>
            <a:ext cx="888696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 smtClean="0">
                <a:latin typeface="Helvetica"/>
                <a:ea typeface="Times New Roman"/>
              </a:rPr>
              <a:t>What </a:t>
            </a:r>
            <a:r>
              <a:rPr lang="en-US" sz="6600" b="1" dirty="0">
                <a:latin typeface="Helvetica"/>
                <a:ea typeface="Times New Roman"/>
              </a:rPr>
              <a:t>is the Queen's name? </a:t>
            </a:r>
            <a:endParaRPr lang="en-US" altLang="ru-RU" sz="6600" b="1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819350"/>
            <a:ext cx="3088457" cy="214305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200" b="1" dirty="0"/>
              <a:t>Queen </a:t>
            </a:r>
            <a:r>
              <a:rPr lang="en-US" sz="3200" b="1" dirty="0" smtClean="0"/>
              <a:t>Elizabeth </a:t>
            </a:r>
            <a:r>
              <a:rPr lang="en-US" sz="3200" b="1" dirty="0"/>
              <a:t>I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4802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200" b="1" dirty="0">
                <a:solidFill>
                  <a:srgbClr val="000000"/>
                </a:solidFill>
              </a:rPr>
              <a:t>Queen </a:t>
            </a:r>
            <a:r>
              <a:rPr lang="en-US" sz="3200" b="1" dirty="0" smtClean="0"/>
              <a:t>Elizabeth </a:t>
            </a:r>
            <a:r>
              <a:rPr lang="en-US" sz="3200" b="1" dirty="0"/>
              <a:t>II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1828800" y="5487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3200" b="1" dirty="0">
                <a:solidFill>
                  <a:srgbClr val="000000"/>
                </a:solidFill>
              </a:rPr>
              <a:t> Queen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Mary I </a:t>
            </a:r>
            <a:endParaRPr kumimoji="0" lang="ru-RU" sz="2400" b="1" i="0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828800" y="61737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200" b="1" dirty="0">
                <a:solidFill>
                  <a:srgbClr val="000000"/>
                </a:solidFill>
              </a:rPr>
              <a:t>Queen </a:t>
            </a:r>
            <a:r>
              <a:rPr lang="en-US" sz="3600" b="1" dirty="0" smtClean="0"/>
              <a:t>Ann </a:t>
            </a:r>
            <a:r>
              <a:rPr lang="en-US" sz="3600" b="1" dirty="0"/>
              <a:t>I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349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1173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6600" b="1" dirty="0">
                <a:solidFill>
                  <a:srgbClr val="000000"/>
                </a:solidFill>
              </a:rPr>
              <a:t>Queen Elizabeth II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33450"/>
            <a:ext cx="5943600" cy="3714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6482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Elizabeth II </a:t>
            </a:r>
            <a:r>
              <a:rPr lang="en-US" sz="4000" b="1" dirty="0" smtClean="0"/>
              <a:t>is </a:t>
            </a:r>
            <a:r>
              <a:rPr lang="en-US" sz="4000" b="1" dirty="0"/>
              <a:t>the Queen of </a:t>
            </a:r>
            <a:r>
              <a:rPr lang="en-US" sz="4000" b="1" dirty="0">
                <a:hlinkClick r:id="rId3" tooltip="Commonwealth realm"/>
              </a:rPr>
              <a:t>16</a:t>
            </a:r>
            <a:r>
              <a:rPr lang="en-US" sz="4000" b="1" dirty="0"/>
              <a:t> of the 53 </a:t>
            </a:r>
            <a:r>
              <a:rPr lang="en-US" sz="4000" b="1" dirty="0">
                <a:hlinkClick r:id="rId4" tooltip="Member states of the Commonwealth of Nations"/>
              </a:rPr>
              <a:t>member states</a:t>
            </a:r>
            <a:r>
              <a:rPr lang="en-US" sz="4000" b="1" dirty="0"/>
              <a:t> in the </a:t>
            </a:r>
            <a:r>
              <a:rPr lang="en-US" sz="4000" b="1" u="sng" dirty="0">
                <a:hlinkClick r:id="rId5" tooltip="Commonwealth of Nations"/>
              </a:rPr>
              <a:t>Commonwealth of Nations</a:t>
            </a:r>
            <a:r>
              <a:rPr lang="en-US" sz="4000" b="1" dirty="0"/>
              <a:t>.</a:t>
            </a:r>
            <a:endParaRPr lang="ru-RU" sz="40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Which </a:t>
            </a:r>
            <a:r>
              <a:rPr lang="en-US" sz="6000" b="1" dirty="0"/>
              <a:t>famous English writer's name is Charles? </a:t>
            </a:r>
            <a:endParaRPr lang="en-US" altLang="ru-RU" sz="6000" b="1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8193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600" b="1" dirty="0" smtClean="0"/>
              <a:t>Dickens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802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Defoe</a:t>
            </a:r>
            <a:endParaRPr lang="en-US" sz="36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5487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3600" b="1" dirty="0" smtClean="0"/>
              <a:t>Hamlet</a:t>
            </a:r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kumimoji="0" lang="ru-RU" sz="4000" b="1" i="0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61737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/>
              <a:t>Carrol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33938" y="0"/>
            <a:ext cx="4318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7200" b="1" dirty="0"/>
              <a:t>Dickens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038600" cy="43436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4290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52525"/>
                </a:solidFill>
                <a:latin typeface="Arial"/>
              </a:rPr>
              <a:t>Charles John </a:t>
            </a:r>
            <a:r>
              <a:rPr lang="en-US" sz="3600" b="1" dirty="0" err="1">
                <a:solidFill>
                  <a:srgbClr val="252525"/>
                </a:solidFill>
                <a:latin typeface="Arial"/>
              </a:rPr>
              <a:t>Huffam</a:t>
            </a:r>
            <a:r>
              <a:rPr lang="en-US" sz="3600" b="1" dirty="0">
                <a:solidFill>
                  <a:srgbClr val="252525"/>
                </a:solidFill>
                <a:latin typeface="Arial"/>
              </a:rPr>
              <a:t> Dickens </a:t>
            </a:r>
            <a:r>
              <a:rPr lang="en-US" sz="3600" b="1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en-US" sz="3600" b="1" dirty="0">
                <a:solidFill>
                  <a:srgbClr val="252525"/>
                </a:solidFill>
                <a:latin typeface="Arial"/>
              </a:rPr>
              <a:t>was an English writer and social critic.</a:t>
            </a:r>
            <a:endParaRPr lang="ru-RU" sz="36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656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This English biologist created </a:t>
            </a:r>
            <a:r>
              <a:rPr lang="en-US" sz="6000" b="1" dirty="0"/>
              <a:t>theory of </a:t>
            </a:r>
            <a:r>
              <a:rPr lang="en-US" sz="6000" b="1" dirty="0" smtClean="0"/>
              <a:t>evolution.</a:t>
            </a:r>
            <a:endParaRPr lang="en-US" altLang="ru-RU" sz="48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819350"/>
            <a:ext cx="3088457" cy="214305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600" b="1" dirty="0" smtClean="0"/>
              <a:t>Charles Dickens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4802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George </a:t>
            </a:r>
            <a:r>
              <a:rPr lang="en-US" sz="3600" b="1" dirty="0"/>
              <a:t>Buffon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5487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3600" b="1" dirty="0"/>
              <a:t>Charles Darwin</a:t>
            </a:r>
            <a:endParaRPr kumimoji="0" lang="ru-RU" sz="4000" b="1" i="0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1828800" y="61737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smtClean="0"/>
              <a:t>Ernest </a:t>
            </a:r>
            <a:r>
              <a:rPr lang="en-US" sz="4000" b="1" dirty="0" err="1" smtClean="0"/>
              <a:t>Hackel</a:t>
            </a:r>
            <a:endParaRPr kumimoji="0" lang="ru-RU" sz="4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8503" y="-193596"/>
            <a:ext cx="68467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5400" b="1" dirty="0"/>
              <a:t> </a:t>
            </a:r>
            <a:r>
              <a:rPr lang="en-US" sz="6600" b="1" dirty="0"/>
              <a:t>Charles Darwin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76" y="719614"/>
            <a:ext cx="3733800" cy="4690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410200"/>
            <a:ext cx="809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Charles Robert </a:t>
            </a:r>
            <a:r>
              <a:rPr lang="en-US" sz="2800" b="1" dirty="0" smtClean="0"/>
              <a:t>Darwin, </a:t>
            </a:r>
            <a:r>
              <a:rPr lang="en-US" sz="2800" b="1" dirty="0"/>
              <a:t>was an English </a:t>
            </a:r>
            <a:r>
              <a:rPr lang="en-US" sz="2800" b="1" dirty="0">
                <a:hlinkClick r:id="rId3" tooltip="Natural history"/>
              </a:rPr>
              <a:t>naturalist</a:t>
            </a:r>
            <a:r>
              <a:rPr lang="en-US" sz="2800" b="1" dirty="0"/>
              <a:t> and </a:t>
            </a:r>
            <a:r>
              <a:rPr lang="en-US" sz="2800" b="1" dirty="0" smtClean="0">
                <a:hlinkClick r:id="rId4" tooltip="Geology"/>
              </a:rPr>
              <a:t>geologist</a:t>
            </a:r>
            <a:r>
              <a:rPr lang="en-US" sz="2800" b="1" dirty="0" smtClean="0"/>
              <a:t>, best </a:t>
            </a:r>
            <a:r>
              <a:rPr lang="en-US" sz="2800" b="1" dirty="0"/>
              <a:t>known for his contributions to evolutionary theory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228600"/>
            <a:ext cx="9144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5400" b="1" dirty="0" smtClean="0"/>
              <a:t>Who </a:t>
            </a:r>
            <a:r>
              <a:rPr lang="en-US" altLang="ru-RU" sz="5400" b="1" dirty="0"/>
              <a:t>is the creator of the characters of Dr. Watson and Sherlock Holmes? </a:t>
            </a:r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22003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600" b="1" dirty="0" smtClean="0"/>
              <a:t>Charles Dickens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876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Lewis Carrol</a:t>
            </a:r>
            <a:endParaRPr lang="ru-RU" sz="36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5564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ru-RU" sz="3600" b="1" dirty="0" err="1"/>
              <a:t>Sir</a:t>
            </a:r>
            <a:r>
              <a:rPr lang="ru-RU" sz="3600" b="1" dirty="0"/>
              <a:t> </a:t>
            </a:r>
            <a:r>
              <a:rPr lang="ru-RU" sz="3600" b="1" dirty="0" err="1"/>
              <a:t>Arthur</a:t>
            </a:r>
            <a:r>
              <a:rPr lang="ru-RU" sz="3600" b="1" dirty="0"/>
              <a:t> </a:t>
            </a:r>
            <a:r>
              <a:rPr lang="ru-RU" sz="3600" b="1" dirty="0" err="1"/>
              <a:t>Conan</a:t>
            </a:r>
            <a:r>
              <a:rPr lang="ru-RU" sz="3600" b="1" dirty="0"/>
              <a:t> </a:t>
            </a:r>
            <a:r>
              <a:rPr lang="ru-RU" sz="3600" b="1" dirty="0" err="1" smtClean="0"/>
              <a:t>Doyle</a:t>
            </a:r>
            <a:endParaRPr lang="ru-RU" sz="3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6249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smtClean="0"/>
              <a:t>William Shakespeare</a:t>
            </a:r>
            <a:endParaRPr lang="en-US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6963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9375" y="228600"/>
            <a:ext cx="8205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4400" b="1" dirty="0"/>
              <a:t> </a:t>
            </a:r>
            <a:r>
              <a:rPr lang="ru-RU" sz="5400" b="1" dirty="0" err="1"/>
              <a:t>Sir</a:t>
            </a:r>
            <a:r>
              <a:rPr lang="ru-RU" sz="5400" b="1" dirty="0"/>
              <a:t> </a:t>
            </a:r>
            <a:r>
              <a:rPr lang="ru-RU" sz="5400" b="1" dirty="0" err="1"/>
              <a:t>Arthur</a:t>
            </a:r>
            <a:r>
              <a:rPr lang="ru-RU" sz="5400" b="1" dirty="0"/>
              <a:t> </a:t>
            </a:r>
            <a:r>
              <a:rPr lang="ru-RU" sz="5400" b="1" dirty="0" err="1"/>
              <a:t>Conan</a:t>
            </a:r>
            <a:r>
              <a:rPr lang="ru-RU" sz="5400" b="1" dirty="0"/>
              <a:t> </a:t>
            </a:r>
            <a:r>
              <a:rPr lang="ru-RU" sz="5400" b="1" dirty="0" err="1" smtClean="0"/>
              <a:t>Doyle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68" y="1045568"/>
            <a:ext cx="2971800" cy="3907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9050" y="4953000"/>
            <a:ext cx="7943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Sir Arthur Ignatius Conan Doyle</a:t>
            </a:r>
            <a:r>
              <a:rPr lang="en-US" sz="3200" dirty="0"/>
              <a:t> </a:t>
            </a:r>
            <a:r>
              <a:rPr lang="en-US" sz="3200" dirty="0" smtClean="0"/>
              <a:t>was </a:t>
            </a:r>
            <a:r>
              <a:rPr lang="en-US" sz="3200" dirty="0"/>
              <a:t>a Scottish </a:t>
            </a:r>
            <a:r>
              <a:rPr lang="en-US" sz="3200" dirty="0" smtClean="0"/>
              <a:t>writer, </a:t>
            </a:r>
            <a:r>
              <a:rPr lang="en-US" sz="3200" dirty="0"/>
              <a:t>most noted for his fictional stories about the detective </a:t>
            </a:r>
            <a:r>
              <a:rPr lang="en-US" sz="3200" u="sng" dirty="0">
                <a:hlinkClick r:id="rId3" tooltip="Sherlock Holmes"/>
              </a:rPr>
              <a:t>Sherlock </a:t>
            </a:r>
            <a:r>
              <a:rPr lang="en-US" sz="3200" u="sng" dirty="0" smtClean="0">
                <a:hlinkClick r:id="rId3" tooltip="Sherlock Holmes"/>
              </a:rPr>
              <a:t>Holmes</a:t>
            </a:r>
            <a:r>
              <a:rPr lang="en-US" sz="3200" dirty="0"/>
              <a:t>.</a:t>
            </a:r>
            <a:endParaRPr lang="ru-RU" sz="3200" dirty="0"/>
          </a:p>
        </p:txBody>
      </p:sp>
    </p:spTree>
  </p:cSld>
  <p:clrMapOvr>
    <a:masterClrMapping/>
  </p:clrMapOvr>
  <p:transition advClick="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04900" y="18294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What is the town of Oxford famous for? </a:t>
            </a:r>
            <a:endParaRPr lang="en-US" altLang="ru-RU" sz="4800" b="1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For its Universities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8783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its </a:t>
            </a:r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factories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55626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Queen was born there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524000" y="6249988"/>
            <a:ext cx="61722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It is the biggest city in </a:t>
            </a:r>
            <a:r>
              <a:rPr lang="en-US" b="1" cap="all" dirty="0" err="1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england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743150"/>
            <a:ext cx="3088457" cy="21430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48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220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What is Madam </a:t>
            </a:r>
            <a:r>
              <a:rPr lang="en-US" sz="6000" b="1" dirty="0" err="1"/>
              <a:t>Tussaud's</a:t>
            </a:r>
            <a:r>
              <a:rPr lang="en-US" sz="6000" b="1" dirty="0"/>
              <a:t> Museum famous for? </a:t>
            </a:r>
            <a:endParaRPr lang="en-US" altLang="ru-RU" sz="54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819350"/>
            <a:ext cx="3088457" cy="214305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600" b="1" dirty="0">
                <a:solidFill>
                  <a:srgbClr val="000000"/>
                </a:solidFill>
              </a:rPr>
              <a:t>The </a:t>
            </a:r>
            <a:r>
              <a:rPr lang="en-US" sz="3600" b="1" dirty="0" smtClean="0"/>
              <a:t>Models of dinosaurs.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48006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The old books.</a:t>
            </a:r>
            <a:endParaRPr lang="ru-RU" sz="36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54864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3600" b="1" dirty="0" smtClean="0"/>
              <a:t>The </a:t>
            </a:r>
            <a:r>
              <a:rPr lang="en-US" sz="3600" b="1" dirty="0"/>
              <a:t>Moving </a:t>
            </a:r>
            <a:r>
              <a:rPr lang="en-US" sz="3600" b="1" dirty="0" smtClean="0"/>
              <a:t>Images.</a:t>
            </a:r>
            <a:endParaRPr lang="ru-RU" sz="36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457200" y="6172200"/>
            <a:ext cx="7848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</a:rPr>
              <a:t>The w</a:t>
            </a:r>
            <a:r>
              <a:rPr lang="en-US" sz="4000" b="1" dirty="0" smtClean="0"/>
              <a:t>ax </a:t>
            </a:r>
            <a:r>
              <a:rPr lang="en-US" sz="4000" b="1" dirty="0"/>
              <a:t>figures of famous </a:t>
            </a:r>
            <a:r>
              <a:rPr lang="en-US" sz="4000" b="1" dirty="0" smtClean="0"/>
              <a:t>people.</a:t>
            </a:r>
            <a:endParaRPr lang="en-US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168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625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</a:t>
            </a:r>
            <a:r>
              <a:rPr lang="en-US" sz="5400" b="1" dirty="0">
                <a:solidFill>
                  <a:srgbClr val="000000"/>
                </a:solidFill>
              </a:rPr>
              <a:t> The w</a:t>
            </a:r>
            <a:r>
              <a:rPr lang="en-US" sz="6000" b="1" dirty="0"/>
              <a:t>ax figures of famous people.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512888"/>
            <a:ext cx="7143750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084" y="5551488"/>
            <a:ext cx="78457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en-US" sz="2800" b="1" dirty="0" smtClean="0">
                <a:solidFill>
                  <a:srgbClr val="333333"/>
                </a:solidFill>
                <a:latin typeface="Helvetica"/>
                <a:ea typeface="Calibri"/>
                <a:cs typeface="Times New Roman"/>
              </a:rPr>
              <a:t>There are a lot of figures </a:t>
            </a:r>
            <a:r>
              <a:rPr lang="en-US" sz="2800" b="1" dirty="0">
                <a:solidFill>
                  <a:srgbClr val="333333"/>
                </a:solidFill>
                <a:latin typeface="Helvetica"/>
                <a:ea typeface="Calibri"/>
                <a:cs typeface="Times New Roman"/>
              </a:rPr>
              <a:t>of famous </a:t>
            </a:r>
            <a:r>
              <a:rPr lang="en-US" sz="2800" b="1" dirty="0" smtClean="0">
                <a:solidFill>
                  <a:srgbClr val="333333"/>
                </a:solidFill>
                <a:latin typeface="Helvetica"/>
                <a:ea typeface="Calibri"/>
                <a:cs typeface="Times New Roman"/>
              </a:rPr>
              <a:t>people which made from the wax .</a:t>
            </a:r>
            <a:endParaRPr lang="ru-RU" sz="3600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9943" y="2200350"/>
            <a:ext cx="3088457" cy="2143050"/>
          </a:xfrm>
          <a:prstGeom prst="rect">
            <a:avLst/>
          </a:prstGeom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52400" y="0"/>
            <a:ext cx="9296400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Choose </a:t>
            </a:r>
            <a:r>
              <a:rPr lang="en-US" sz="6000" b="1" dirty="0"/>
              <a:t>the</a:t>
            </a:r>
            <a:r>
              <a:rPr lang="en-US" sz="6000" b="1" spc="-100" dirty="0"/>
              <a:t> correct </a:t>
            </a:r>
            <a:r>
              <a:rPr lang="en-US" sz="6000" b="1" spc="-100" dirty="0" smtClean="0"/>
              <a:t>word.</a:t>
            </a:r>
            <a:endParaRPr lang="en-US" sz="4800" b="1" dirty="0"/>
          </a:p>
          <a:p>
            <a:pPr>
              <a:spcBef>
                <a:spcPct val="50000"/>
              </a:spcBef>
            </a:pPr>
            <a:r>
              <a:rPr lang="en-US" sz="5400" b="1" spc="-100" dirty="0" smtClean="0"/>
              <a:t>These are ________ .</a:t>
            </a:r>
            <a:endParaRPr lang="en-US" sz="6600" b="1" spc="-100" dirty="0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 smtClean="0"/>
              <a:t>Childs</a:t>
            </a:r>
            <a:endParaRPr kumimoji="0" lang="ru-RU" sz="32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870751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 smtClean="0"/>
              <a:t>Children</a:t>
            </a:r>
            <a:endParaRPr lang="ru-RU" sz="40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5564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3200" dirty="0"/>
              <a:t> </a:t>
            </a:r>
            <a:r>
              <a:rPr lang="en-US" sz="4000" b="1" dirty="0" smtClean="0"/>
              <a:t>Child</a:t>
            </a:r>
            <a:endParaRPr lang="ru-RU" sz="40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6249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err="1" smtClean="0"/>
              <a:t>Childrens</a:t>
            </a:r>
            <a:endParaRPr lang="en-US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373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10005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spc="-100" dirty="0" smtClean="0"/>
              <a:t>B) These </a:t>
            </a:r>
            <a:r>
              <a:rPr lang="en-US" sz="6000" b="1" spc="-100" dirty="0"/>
              <a:t>are </a:t>
            </a:r>
            <a:r>
              <a:rPr lang="en-US" sz="6000" b="1" u="sng" spc="-100" dirty="0" smtClean="0">
                <a:solidFill>
                  <a:srgbClr val="FF0000"/>
                </a:solidFill>
              </a:rPr>
              <a:t>children</a:t>
            </a:r>
            <a:r>
              <a:rPr lang="en-US" sz="6000" b="1" spc="-100" dirty="0" smtClean="0"/>
              <a:t> </a:t>
            </a:r>
            <a:r>
              <a:rPr lang="en-US" sz="6000" b="1" spc="-100" dirty="0"/>
              <a:t>.</a:t>
            </a:r>
            <a:endParaRPr lang="en-US" sz="7200" b="1" spc="-100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9381" y="3810000"/>
            <a:ext cx="71454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spc="-100" dirty="0" smtClean="0">
                <a:solidFill>
                  <a:srgbClr val="FF0000"/>
                </a:solidFill>
              </a:rPr>
              <a:t>Child</a:t>
            </a:r>
            <a:r>
              <a:rPr lang="en-US" sz="6000" b="1" spc="-100" dirty="0" smtClean="0"/>
              <a:t>-singular form.</a:t>
            </a:r>
          </a:p>
          <a:p>
            <a:r>
              <a:rPr lang="en-US" sz="6000" b="1" u="sng" spc="-100" dirty="0" smtClean="0">
                <a:solidFill>
                  <a:srgbClr val="FF0000"/>
                </a:solidFill>
              </a:rPr>
              <a:t>Children</a:t>
            </a:r>
            <a:r>
              <a:rPr lang="en-US" sz="6000" b="1" spc="-100" dirty="0" smtClean="0"/>
              <a:t>-plural form.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475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28600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 smtClean="0"/>
              <a:t>What </a:t>
            </a:r>
            <a:r>
              <a:rPr lang="en-US" sz="6000" b="1" dirty="0"/>
              <a:t>tense </a:t>
            </a:r>
            <a:r>
              <a:rPr lang="en-US" sz="6000" b="1" dirty="0" smtClean="0"/>
              <a:t>is it?</a:t>
            </a:r>
            <a:endParaRPr lang="ru-RU" sz="6000" dirty="0"/>
          </a:p>
          <a:p>
            <a:pPr lvl="0"/>
            <a:r>
              <a:rPr lang="en-US" sz="4400" b="1" dirty="0"/>
              <a:t>We were tired because we had to get up very </a:t>
            </a:r>
            <a:r>
              <a:rPr lang="en-US" sz="4400" b="1" dirty="0" smtClean="0"/>
              <a:t>early </a:t>
            </a:r>
            <a:r>
              <a:rPr lang="en-US" sz="4400" b="1" dirty="0"/>
              <a:t>today.</a:t>
            </a:r>
            <a:endParaRPr lang="ru-RU" sz="4400" b="1" dirty="0"/>
          </a:p>
          <a:p>
            <a:r>
              <a:rPr lang="en-US" sz="6000" dirty="0"/>
              <a:t> </a:t>
            </a:r>
            <a:endParaRPr lang="ru-RU" sz="6000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2047950"/>
            <a:ext cx="3088457" cy="214305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200" b="1" dirty="0"/>
              <a:t>Past </a:t>
            </a:r>
            <a:r>
              <a:rPr lang="en-US" sz="3200" b="1" dirty="0" smtClean="0"/>
              <a:t>Simple</a:t>
            </a:r>
            <a:endParaRPr lang="ru-RU" sz="32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4876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Present </a:t>
            </a:r>
            <a:r>
              <a:rPr lang="en-US" sz="3600" b="1" dirty="0"/>
              <a:t>Simple</a:t>
            </a:r>
            <a:endParaRPr lang="ru-RU" sz="36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5564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4000" b="1" dirty="0"/>
              <a:t>Past </a:t>
            </a:r>
            <a:r>
              <a:rPr lang="en-US" sz="4000" b="1" dirty="0" smtClean="0"/>
              <a:t>Perfect</a:t>
            </a:r>
            <a:endParaRPr lang="ru-RU" sz="40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1828800" y="6249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600" b="1" dirty="0"/>
              <a:t>Present </a:t>
            </a:r>
            <a:r>
              <a:rPr lang="en-US" sz="3600" b="1" dirty="0" smtClean="0"/>
              <a:t>Perfect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577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We </a:t>
            </a:r>
            <a:r>
              <a:rPr lang="en-US" sz="6000" b="1" dirty="0"/>
              <a:t>were tired because we had to get up very early today.</a:t>
            </a:r>
            <a:r>
              <a:rPr lang="en-US" sz="6000" b="1" dirty="0" smtClean="0"/>
              <a:t> </a:t>
            </a:r>
            <a:endParaRPr lang="en-US" altLang="ru-RU" sz="6000" b="1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-23648" y="3170238"/>
            <a:ext cx="9167648" cy="1041537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6600" b="1" dirty="0"/>
              <a:t>Past </a:t>
            </a:r>
            <a:r>
              <a:rPr lang="en-US" sz="6600" b="1" dirty="0" smtClean="0"/>
              <a:t>Simple</a:t>
            </a:r>
            <a:endParaRPr lang="ru-RU" sz="66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79737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 Find the special question.</a:t>
            </a:r>
            <a:endParaRPr lang="en-US" altLang="ru-RU" sz="48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44780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76200" y="4114800"/>
            <a:ext cx="89154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200" b="1" dirty="0"/>
              <a:t>Are you looking for a chance to visit </a:t>
            </a:r>
            <a:r>
              <a:rPr lang="en-US" sz="3200" b="1" dirty="0" smtClean="0"/>
              <a:t>London?</a:t>
            </a:r>
            <a:endParaRPr kumimoji="0" lang="ru-RU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76200" y="4800600"/>
            <a:ext cx="89154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200" b="1" dirty="0"/>
              <a:t>Do you hope to win Round-the-World tour?</a:t>
            </a:r>
            <a:endParaRPr lang="ru-RU" sz="32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76200" y="5486400"/>
            <a:ext cx="89154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3600" b="1" dirty="0"/>
              <a:t>Did you lose the game?</a:t>
            </a:r>
            <a:endParaRPr lang="ru-RU" sz="3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76200" y="6172200"/>
            <a:ext cx="89154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/>
              <a:t>What clothes does your friend prefer?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-34160" y="5011341"/>
            <a:ext cx="79589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4000" dirty="0" smtClean="0">
                <a:latin typeface="Arial"/>
              </a:rPr>
              <a:t>Special question means that it starts with</a:t>
            </a:r>
            <a:r>
              <a:rPr lang="en-US" sz="40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Arial"/>
              </a:rPr>
              <a:t>Who</a:t>
            </a:r>
            <a:r>
              <a:rPr lang="en-US" sz="4000" u="sng" dirty="0">
                <a:solidFill>
                  <a:srgbClr val="FF0000"/>
                </a:solidFill>
                <a:latin typeface="Arial"/>
              </a:rPr>
              <a:t>, what, when, where, why, </a:t>
            </a:r>
            <a:r>
              <a:rPr lang="en-US" sz="4000" u="sng" dirty="0" smtClean="0">
                <a:solidFill>
                  <a:srgbClr val="FF0000"/>
                </a:solidFill>
                <a:latin typeface="Arial"/>
              </a:rPr>
              <a:t>how </a:t>
            </a:r>
            <a:r>
              <a:rPr lang="en-US" sz="4000" dirty="0" smtClean="0">
                <a:latin typeface="Arial"/>
              </a:rPr>
              <a:t>etc</a:t>
            </a:r>
            <a:r>
              <a:rPr lang="en-US" sz="4000" dirty="0">
                <a:latin typeface="Arial"/>
              </a:rPr>
              <a:t>.</a:t>
            </a:r>
            <a:endParaRPr lang="ru-RU" altLang="ru-RU" sz="4000" dirty="0"/>
          </a:p>
        </p:txBody>
      </p:sp>
      <p:sp>
        <p:nvSpPr>
          <p:cNvPr id="7782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525814"/>
            <a:ext cx="1219200" cy="13716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-34160" y="0"/>
            <a:ext cx="9178159" cy="1066800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/>
              <a:t>What clothes does your friend prefer?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7300"/>
            <a:ext cx="6350000" cy="3695700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885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/>
              <a:t>Find the extra word in the line.</a:t>
            </a:r>
            <a:endParaRPr lang="ru-RU" sz="6000" dirty="0"/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8943" y="1819350"/>
            <a:ext cx="3088457" cy="214305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/>
              <a:t>most cheerful</a:t>
            </a:r>
            <a:endParaRPr kumimoji="0" lang="ru-RU" sz="32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790700" y="4886516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 smtClean="0"/>
              <a:t>The </a:t>
            </a:r>
            <a:r>
              <a:rPr lang="en-US" sz="4000" b="1" dirty="0"/>
              <a:t>slimmest</a:t>
            </a:r>
            <a:endParaRPr lang="ru-RU" sz="40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55641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2800" dirty="0"/>
              <a:t> </a:t>
            </a:r>
            <a:r>
              <a:rPr lang="en-US" sz="4000" b="1" dirty="0" smtClean="0"/>
              <a:t>The </a:t>
            </a:r>
            <a:r>
              <a:rPr lang="en-US" sz="4000" b="1" dirty="0"/>
              <a:t>wisest</a:t>
            </a:r>
            <a:endParaRPr lang="ru-RU" sz="40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1828800" y="6249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/>
              <a:t>M</a:t>
            </a:r>
            <a:r>
              <a:rPr lang="en-US" sz="4000" b="1" dirty="0" smtClean="0"/>
              <a:t>ore </a:t>
            </a:r>
            <a:r>
              <a:rPr lang="en-US" sz="4000" b="1" dirty="0"/>
              <a:t>curios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7987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0" y="0"/>
            <a:ext cx="9144000" cy="1447800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7200" b="1" dirty="0"/>
              <a:t>M</a:t>
            </a:r>
            <a:r>
              <a:rPr lang="en-US" sz="7200" b="1" dirty="0" smtClean="0"/>
              <a:t>ore </a:t>
            </a:r>
            <a:r>
              <a:rPr lang="en-US" sz="7200" b="1" dirty="0"/>
              <a:t>curios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963650"/>
            <a:ext cx="9015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“More curios” is </a:t>
            </a:r>
            <a:r>
              <a:rPr lang="en-US" sz="4400" b="1" dirty="0"/>
              <a:t>The Comparative </a:t>
            </a:r>
            <a:r>
              <a:rPr lang="en-US" sz="4400" b="1" dirty="0" smtClean="0"/>
              <a:t>Degree, others are </a:t>
            </a:r>
            <a:r>
              <a:rPr lang="en-US" sz="4400" b="1" dirty="0"/>
              <a:t>The </a:t>
            </a:r>
            <a:r>
              <a:rPr lang="en-US" sz="4400" b="1" dirty="0" smtClean="0"/>
              <a:t>Superlative.</a:t>
            </a:r>
            <a:endParaRPr lang="ru-RU" sz="4400" b="1" dirty="0"/>
          </a:p>
        </p:txBody>
      </p:sp>
    </p:spTree>
  </p:cSld>
  <p:clrMapOvr>
    <a:masterClrMapping/>
  </p:clrMapOvr>
  <p:transition advClick="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26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4276" name="Rectangle 1028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10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4280" name="Text Box 1032"/>
          <p:cNvSpPr txBox="1">
            <a:spLocks noChangeArrowheads="1"/>
          </p:cNvSpPr>
          <p:nvPr/>
        </p:nvSpPr>
        <p:spPr bwMode="auto">
          <a:xfrm>
            <a:off x="2770494" y="6152360"/>
            <a:ext cx="3401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 b="1" dirty="0"/>
              <a:t>100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524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lphaLcParenR"/>
            </a:pPr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</a:t>
            </a:r>
            <a:r>
              <a:rPr lang="en-US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its </a:t>
            </a:r>
            <a:r>
              <a:rPr lang="en-US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Universities.</a:t>
            </a:r>
          </a:p>
          <a:p>
            <a:pPr marL="457200" lvl="0" indent="-457200">
              <a:buAutoNum type="alphaLcParenR"/>
            </a:pPr>
            <a:endParaRPr lang="en-US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lvl="0" indent="-457200">
              <a:buAutoNum type="alphaLcParenR"/>
            </a:pPr>
            <a:endParaRPr lang="en-US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lvl="0" indent="-457200">
              <a:buAutoNum type="alphaLcParenR"/>
            </a:pPr>
            <a:endParaRPr lang="en-US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lvl="0" indent="-457200">
              <a:buAutoNum type="alphaLcParenR"/>
            </a:pPr>
            <a:endParaRPr lang="en-US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lvl="0" indent="-457200">
              <a:buAutoNum type="alphaLcParenR"/>
            </a:pPr>
            <a:endParaRPr lang="en-US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lvl="0" indent="-457200">
              <a:buAutoNum type="alphaLcParenR"/>
            </a:pPr>
            <a:endParaRPr lang="en-US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endParaRPr lang="en-US" b="1" cap="all" dirty="0" smtClean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endParaRPr lang="en-US" sz="3200" dirty="0" smtClean="0"/>
          </a:p>
          <a:p>
            <a:pPr lvl="0"/>
            <a:endParaRPr lang="en-US" sz="3200" dirty="0"/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</a:t>
            </a:r>
            <a:r>
              <a:rPr lang="en-US" sz="3200" dirty="0"/>
              <a:t>city is known worldwide as the home of </a:t>
            </a:r>
            <a:r>
              <a:rPr lang="en-US" sz="3200" dirty="0">
                <a:hlinkClick r:id="rId2" tooltip="University of Oxford"/>
              </a:rPr>
              <a:t>Oxford University</a:t>
            </a:r>
            <a:r>
              <a:rPr lang="en-US" sz="3200" dirty="0"/>
              <a:t>, the oldest university in the </a:t>
            </a:r>
            <a:r>
              <a:rPr lang="en-US" sz="3200" u="sng" dirty="0">
                <a:hlinkClick r:id="rId3" tooltip="English-speaking world"/>
              </a:rPr>
              <a:t>English-speaking world</a:t>
            </a:r>
            <a:r>
              <a:rPr lang="en-US" sz="3200" dirty="0"/>
              <a:t>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4166"/>
            <a:ext cx="8839200" cy="3468853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8903" y="-245447"/>
            <a:ext cx="91440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/>
              <a:t>Choose the right </a:t>
            </a:r>
            <a:r>
              <a:rPr lang="en-US" sz="6000" b="1" dirty="0" smtClean="0"/>
              <a:t>forms.</a:t>
            </a:r>
            <a:endParaRPr lang="ru-RU" sz="6000" b="1" dirty="0"/>
          </a:p>
          <a:p>
            <a:r>
              <a:rPr lang="en-US" sz="5400" dirty="0">
                <a:solidFill>
                  <a:srgbClr val="FF0000"/>
                </a:solidFill>
              </a:rPr>
              <a:t>When I </a:t>
            </a:r>
            <a:r>
              <a:rPr lang="en-US" sz="5400" b="1" i="1" u="sng" dirty="0">
                <a:solidFill>
                  <a:srgbClr val="FF0000"/>
                </a:solidFill>
              </a:rPr>
              <a:t>(to come) </a:t>
            </a:r>
            <a:r>
              <a:rPr lang="en-US" sz="5400" dirty="0">
                <a:solidFill>
                  <a:srgbClr val="FF0000"/>
                </a:solidFill>
              </a:rPr>
              <a:t>home, mother already </a:t>
            </a:r>
            <a:r>
              <a:rPr lang="en-US" sz="5400" b="1" i="1" u="sng" dirty="0">
                <a:solidFill>
                  <a:srgbClr val="FF0000"/>
                </a:solidFill>
              </a:rPr>
              <a:t>(to cook)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dinner.</a:t>
            </a:r>
            <a:endParaRPr lang="ru-RU" sz="6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ru-RU" sz="48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24289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4973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 smtClean="0"/>
              <a:t>Came</a:t>
            </a:r>
            <a:r>
              <a:rPr lang="en-US" sz="4000" b="1" dirty="0"/>
              <a:t>, had cooked </a:t>
            </a:r>
            <a:r>
              <a:rPr lang="en-US" sz="3600" b="1" dirty="0"/>
              <a:t>   </a:t>
            </a:r>
            <a:endParaRPr lang="ru-RU" sz="36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5106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/>
              <a:t>H</a:t>
            </a:r>
            <a:r>
              <a:rPr lang="en-US" sz="4000" b="1" dirty="0" smtClean="0"/>
              <a:t>ad </a:t>
            </a:r>
            <a:r>
              <a:rPr lang="en-US" sz="4000" b="1" dirty="0"/>
              <a:t>come, </a:t>
            </a:r>
            <a:r>
              <a:rPr lang="en-US" sz="4000" b="1" dirty="0" smtClean="0"/>
              <a:t>cooked</a:t>
            </a:r>
            <a:endParaRPr lang="ru-RU" sz="40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5716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3200" dirty="0"/>
              <a:t> </a:t>
            </a:r>
            <a:r>
              <a:rPr lang="en-US" sz="4000" b="1" dirty="0" smtClean="0"/>
              <a:t>Came</a:t>
            </a:r>
            <a:r>
              <a:rPr lang="en-US" sz="4000" b="1" dirty="0"/>
              <a:t>, cooked </a:t>
            </a:r>
            <a:r>
              <a:rPr lang="en-US" sz="3600" b="1" dirty="0"/>
              <a:t> 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62499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d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4000" b="1" dirty="0" smtClean="0"/>
              <a:t>Had </a:t>
            </a:r>
            <a:r>
              <a:rPr lang="en-US" sz="4000" b="1" dirty="0"/>
              <a:t>came, had cooked</a:t>
            </a:r>
            <a:r>
              <a:rPr lang="en-US" sz="4000" dirty="0"/>
              <a:t>     </a:t>
            </a:r>
            <a:endParaRPr lang="en-US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8192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0" y="0"/>
            <a:ext cx="9144000" cy="1219200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6000" b="1" dirty="0" smtClean="0"/>
              <a:t>Came</a:t>
            </a:r>
            <a:r>
              <a:rPr lang="en-US" sz="6000" b="1" dirty="0"/>
              <a:t>, had cooked </a:t>
            </a:r>
            <a:r>
              <a:rPr lang="en-US" sz="3600" b="1" dirty="0"/>
              <a:t>   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366898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When I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came </a:t>
            </a:r>
            <a:r>
              <a:rPr lang="en-US" sz="4800" b="1" dirty="0" smtClean="0">
                <a:solidFill>
                  <a:srgbClr val="FF0000"/>
                </a:solidFill>
              </a:rPr>
              <a:t>home</a:t>
            </a:r>
            <a:r>
              <a:rPr lang="en-US" sz="4800" b="1" dirty="0">
                <a:solidFill>
                  <a:srgbClr val="FF0000"/>
                </a:solidFill>
              </a:rPr>
              <a:t>, mother already </a:t>
            </a:r>
            <a:r>
              <a:rPr lang="en-US" sz="4800" b="1" dirty="0" smtClean="0">
                <a:solidFill>
                  <a:srgbClr val="FF0000"/>
                </a:solidFill>
              </a:rPr>
              <a:t>had </a:t>
            </a:r>
            <a:r>
              <a:rPr lang="en-US" sz="4800" b="1" i="1" u="sng" dirty="0" smtClean="0">
                <a:solidFill>
                  <a:srgbClr val="FF0000"/>
                </a:solidFill>
              </a:rPr>
              <a:t>cooked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dinner.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32" y="-33992"/>
            <a:ext cx="88869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How </a:t>
            </a:r>
            <a:r>
              <a:rPr lang="en-US" sz="6000" b="1" dirty="0"/>
              <a:t>do the British call their flag? </a:t>
            </a:r>
            <a:endParaRPr lang="en-US" altLang="ru-RU" sz="60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82880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228600" y="41148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200" b="1" dirty="0"/>
              <a:t>Jolly Roger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62499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</a:t>
            </a:r>
            <a:r>
              <a:rPr lang="en-US" sz="3200" b="1" dirty="0">
                <a:solidFill>
                  <a:srgbClr val="000000"/>
                </a:solidFill>
              </a:rPr>
              <a:t> The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Union Black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55626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3200" b="1" dirty="0"/>
              <a:t>Stars and Stripes</a:t>
            </a:r>
            <a:r>
              <a:rPr lang="en-US" sz="28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28600" y="48768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200" b="1" dirty="0"/>
              <a:t>T</a:t>
            </a:r>
            <a:r>
              <a:rPr lang="en-US" sz="3200" b="1" dirty="0" smtClean="0"/>
              <a:t>he </a:t>
            </a:r>
            <a:r>
              <a:rPr lang="en-US" sz="3200" b="1" dirty="0"/>
              <a:t>Union Jack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467600" cy="3733800"/>
          </a:xfrm>
          <a:prstGeom prst="rect">
            <a:avLst/>
          </a:prstGeom>
        </p:spPr>
      </p:pic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57200" y="440204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000" b="1" dirty="0" smtClean="0">
                <a:solidFill>
                  <a:srgbClr val="252525"/>
                </a:solidFill>
                <a:latin typeface="Arial"/>
              </a:rPr>
              <a:t>B) The</a:t>
            </a:r>
            <a:r>
              <a:rPr lang="en-US" sz="4000" b="1" dirty="0">
                <a:solidFill>
                  <a:srgbClr val="252525"/>
                </a:solidFill>
                <a:latin typeface="Arial"/>
              </a:rPr>
              <a:t> Union Jack</a:t>
            </a:r>
            <a:r>
              <a:rPr lang="en-US" sz="4000" b="1" dirty="0" smtClean="0">
                <a:solidFill>
                  <a:srgbClr val="252525"/>
                </a:solidFill>
                <a:latin typeface="Arial"/>
              </a:rPr>
              <a:t>,</a:t>
            </a:r>
            <a:r>
              <a:rPr lang="en-US" sz="4000" b="1" dirty="0">
                <a:solidFill>
                  <a:srgbClr val="252525"/>
                </a:solidFill>
                <a:latin typeface="Arial"/>
              </a:rPr>
              <a:t> or Union Flag, is the </a:t>
            </a:r>
            <a:r>
              <a:rPr lang="en-US" sz="4000" b="1" dirty="0">
                <a:solidFill>
                  <a:srgbClr val="0B0080"/>
                </a:solidFill>
                <a:latin typeface="Arial"/>
                <a:hlinkClick r:id="rId3" tooltip="Flag of the United Kingdom"/>
              </a:rPr>
              <a:t>national flag of the United Kingdom</a:t>
            </a:r>
            <a:r>
              <a:rPr lang="en-US" sz="4000" b="1" dirty="0">
                <a:solidFill>
                  <a:srgbClr val="252525"/>
                </a:solidFill>
                <a:latin typeface="Arial"/>
              </a:rPr>
              <a:t>.</a:t>
            </a:r>
            <a:endParaRPr lang="en-US" altLang="ru-RU" sz="4000" b="1" dirty="0">
              <a:solidFill>
                <a:schemeClr val="bg1"/>
              </a:solidFill>
            </a:endParaRPr>
          </a:p>
        </p:txBody>
      </p:sp>
      <p:sp>
        <p:nvSpPr>
          <p:cNvPr id="8397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432" y="-33992"/>
            <a:ext cx="88869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When do British people celebrate Christmas?</a:t>
            </a:r>
            <a:endParaRPr lang="en-US" altLang="ru-RU" sz="6000" b="1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828800"/>
            <a:ext cx="3088457" cy="21430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28600" y="41148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3200" b="1" dirty="0"/>
              <a:t>On the 25th of December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228600" y="48006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200" b="1" dirty="0"/>
              <a:t>On the </a:t>
            </a:r>
            <a:r>
              <a:rPr lang="en-US" sz="3200" b="1" dirty="0" smtClean="0"/>
              <a:t>7th </a:t>
            </a:r>
            <a:r>
              <a:rPr lang="en-US" sz="3200" b="1" dirty="0"/>
              <a:t>of </a:t>
            </a:r>
            <a:r>
              <a:rPr lang="en-US" sz="3200" b="1" dirty="0" smtClean="0"/>
              <a:t>January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54879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3200" b="1" dirty="0"/>
              <a:t>On the </a:t>
            </a:r>
            <a:r>
              <a:rPr lang="en-US" sz="3200" b="1" dirty="0" smtClean="0"/>
              <a:t>6th </a:t>
            </a:r>
            <a:r>
              <a:rPr lang="en-US" sz="3200" b="1" dirty="0"/>
              <a:t>of </a:t>
            </a:r>
            <a:r>
              <a:rPr lang="en-US" sz="3200" b="1" dirty="0" smtClean="0">
                <a:solidFill>
                  <a:srgbClr val="000000"/>
                </a:solidFill>
              </a:rPr>
              <a:t>January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61737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200" b="1" dirty="0"/>
              <a:t>On the </a:t>
            </a:r>
            <a:r>
              <a:rPr lang="en-US" sz="3200" b="1" dirty="0" smtClean="0"/>
              <a:t>29th </a:t>
            </a:r>
            <a:r>
              <a:rPr lang="en-US" sz="3200" b="1" dirty="0"/>
              <a:t>of December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" y="15776"/>
            <a:ext cx="4451440" cy="6858000"/>
          </a:xfrm>
          <a:prstGeom prst="rect">
            <a:avLst/>
          </a:prstGeom>
        </p:spPr>
      </p:pic>
      <p:sp>
        <p:nvSpPr>
          <p:cNvPr id="8601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gradFill rotWithShape="1">
            <a:gsLst>
              <a:gs pos="0">
                <a:srgbClr val="3366FF">
                  <a:alpha val="0"/>
                </a:srgbClr>
              </a:gs>
              <a:gs pos="100000">
                <a:srgbClr val="3366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800" b="1" dirty="0">
                <a:solidFill>
                  <a:srgbClr val="000000"/>
                </a:solidFill>
              </a:rPr>
              <a:t>On the 25th of December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6750" y="1244561"/>
            <a:ext cx="4457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/>
              </a:rPr>
              <a:t>Some countries </a:t>
            </a:r>
            <a:r>
              <a:rPr lang="en-US" sz="3600" dirty="0">
                <a:latin typeface="Arial"/>
              </a:rPr>
              <a:t>celebrate on the December 25 of the older </a:t>
            </a:r>
            <a:r>
              <a:rPr lang="en-US" sz="3600" dirty="0">
                <a:latin typeface="Arial"/>
                <a:hlinkClick r:id="rId3" tooltip="Julian calendar"/>
              </a:rPr>
              <a:t>Julian calendar</a:t>
            </a:r>
            <a:r>
              <a:rPr lang="en-US" sz="3600" dirty="0">
                <a:latin typeface="Arial"/>
              </a:rPr>
              <a:t>, </a:t>
            </a:r>
            <a:r>
              <a:rPr lang="en-US" sz="3600" dirty="0" smtClean="0">
                <a:latin typeface="Arial"/>
              </a:rPr>
              <a:t>others in </a:t>
            </a:r>
            <a:r>
              <a:rPr lang="en-US" sz="3600" dirty="0">
                <a:latin typeface="Arial"/>
              </a:rPr>
              <a:t>the </a:t>
            </a:r>
            <a:r>
              <a:rPr lang="en-US" sz="3600" u="sng" dirty="0">
                <a:solidFill>
                  <a:srgbClr val="FFFF00"/>
                </a:solidFill>
                <a:latin typeface="Arial"/>
              </a:rPr>
              <a:t>Gregorian calendar</a:t>
            </a:r>
            <a:r>
              <a:rPr lang="en-US" sz="3600" dirty="0">
                <a:latin typeface="Arial"/>
              </a:rPr>
              <a:t>, </a:t>
            </a:r>
            <a:r>
              <a:rPr lang="en-US" sz="3600" dirty="0" smtClean="0">
                <a:latin typeface="Arial"/>
              </a:rPr>
              <a:t>on January 7.</a:t>
            </a:r>
            <a:endParaRPr lang="ru-RU" sz="3600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33992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/>
              <a:t>What is the national costume of Scotland? </a:t>
            </a:r>
            <a:endParaRPr lang="en-US" altLang="ru-RU" sz="66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20479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228600" y="41925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>
                <a:solidFill>
                  <a:srgbClr val="000000"/>
                </a:solidFill>
              </a:rPr>
              <a:t>The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dirty="0" err="1" smtClean="0"/>
              <a:t>Kokoshnik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48783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>
                <a:solidFill>
                  <a:srgbClr val="000000"/>
                </a:solidFill>
              </a:rPr>
              <a:t>The </a:t>
            </a:r>
            <a:r>
              <a:rPr lang="en-US" sz="4000" b="1" dirty="0" smtClean="0"/>
              <a:t>Kimono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55626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4000" b="1" dirty="0" smtClean="0"/>
              <a:t>The Kilt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28600" y="62499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smtClean="0"/>
              <a:t>The Sari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gradFill rotWithShape="1">
            <a:gsLst>
              <a:gs pos="0">
                <a:srgbClr val="3366FF">
                  <a:alpha val="0"/>
                </a:srgbClr>
              </a:gs>
              <a:gs pos="100000">
                <a:srgbClr val="3366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-177463"/>
            <a:ext cx="6285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6000" b="1" dirty="0">
                <a:solidFill>
                  <a:srgbClr val="000000"/>
                </a:solidFill>
              </a:rPr>
              <a:t>The </a:t>
            </a:r>
            <a:r>
              <a:rPr lang="en-US" sz="6000" b="1" dirty="0" smtClean="0">
                <a:solidFill>
                  <a:srgbClr val="000000"/>
                </a:solidFill>
              </a:rPr>
              <a:t>Kilt.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34" y="762000"/>
            <a:ext cx="6191965" cy="4643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39680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52525"/>
                </a:solidFill>
                <a:latin typeface="Arial"/>
              </a:rPr>
              <a:t>The kilt is a knee-length </a:t>
            </a:r>
            <a:r>
              <a:rPr lang="en-US" sz="2800" dirty="0" smtClean="0">
                <a:solidFill>
                  <a:srgbClr val="0B0080"/>
                </a:solidFill>
                <a:latin typeface="Arial"/>
                <a:hlinkClick r:id="rId3" tooltip="Garment"/>
              </a:rPr>
              <a:t>garment</a:t>
            </a:r>
            <a:r>
              <a:rPr lang="en-US" sz="2800" dirty="0" smtClean="0">
                <a:solidFill>
                  <a:srgbClr val="252525"/>
                </a:solidFill>
                <a:latin typeface="Arial"/>
              </a:rPr>
              <a:t>, originating </a:t>
            </a:r>
            <a:r>
              <a:rPr lang="en-US" sz="2800" dirty="0">
                <a:solidFill>
                  <a:srgbClr val="252525"/>
                </a:solidFill>
                <a:latin typeface="Arial"/>
              </a:rPr>
              <a:t>in the traditional dress of men and boys in </a:t>
            </a:r>
            <a:r>
              <a:rPr lang="en-US" sz="2800" dirty="0" smtClean="0">
                <a:solidFill>
                  <a:srgbClr val="252525"/>
                </a:solidFill>
                <a:latin typeface="Arial"/>
              </a:rPr>
              <a:t>the </a:t>
            </a:r>
            <a:r>
              <a:rPr lang="en-US" sz="2800" dirty="0" smtClean="0">
                <a:solidFill>
                  <a:srgbClr val="0B0080"/>
                </a:solidFill>
                <a:latin typeface="Arial"/>
                <a:hlinkClick r:id="rId4" tooltip="Scottish Highlands"/>
              </a:rPr>
              <a:t>Scottish </a:t>
            </a:r>
            <a:r>
              <a:rPr lang="en-US" sz="2800" dirty="0">
                <a:solidFill>
                  <a:srgbClr val="0B0080"/>
                </a:solidFill>
                <a:latin typeface="Arial"/>
                <a:hlinkClick r:id="rId4" tooltip="Scottish Highlands"/>
              </a:rPr>
              <a:t>Highlands</a:t>
            </a:r>
            <a:r>
              <a:rPr lang="en-US" sz="2800" dirty="0">
                <a:solidFill>
                  <a:srgbClr val="252525"/>
                </a:solidFill>
                <a:latin typeface="Arial"/>
              </a:rPr>
              <a:t> of the 16th century. </a:t>
            </a:r>
            <a:endParaRPr lang="ru-RU" sz="2800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1840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What were the first exotic animals in London Zoo? </a:t>
            </a:r>
            <a:endParaRPr lang="en-US" altLang="ru-RU" sz="6000" b="1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2124150"/>
            <a:ext cx="3088457" cy="21430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28600" y="41925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 smtClean="0">
                <a:solidFill>
                  <a:srgbClr val="000000"/>
                </a:solidFill>
              </a:rPr>
              <a:t>Crocodiles and bears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228600" y="48783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 smtClean="0">
                <a:solidFill>
                  <a:srgbClr val="000000"/>
                </a:solidFill>
              </a:rPr>
              <a:t>Pandas and parrots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55626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4000" b="1" dirty="0" smtClean="0"/>
              <a:t>Tigers and kangaroos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62499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smtClean="0"/>
              <a:t>Leopards </a:t>
            </a:r>
            <a:r>
              <a:rPr lang="en-US" sz="4000" b="1" dirty="0"/>
              <a:t>and elephants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790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" y="4590633"/>
            <a:ext cx="79057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They say exotic animals were first taken </a:t>
            </a:r>
            <a:r>
              <a:rPr lang="en-US" sz="3600" b="1" dirty="0" smtClean="0"/>
              <a:t>to </a:t>
            </a:r>
            <a:r>
              <a:rPr lang="en-US" sz="3600" b="1" dirty="0"/>
              <a:t>Britain </a:t>
            </a:r>
            <a:r>
              <a:rPr lang="en-US" sz="3600" b="1" u="sng" dirty="0">
                <a:solidFill>
                  <a:srgbClr val="FFFF00"/>
                </a:solidFill>
              </a:rPr>
              <a:t>in the </a:t>
            </a:r>
            <a:r>
              <a:rPr lang="en-US" sz="3600" b="1" u="sng" dirty="0" smtClean="0">
                <a:solidFill>
                  <a:srgbClr val="FFFF00"/>
                </a:solidFill>
              </a:rPr>
              <a:t>13 </a:t>
            </a:r>
            <a:r>
              <a:rPr lang="en-US" sz="3600" b="1" u="sng" dirty="0">
                <a:solidFill>
                  <a:srgbClr val="FFFF00"/>
                </a:solidFill>
              </a:rPr>
              <a:t>century </a:t>
            </a:r>
            <a:r>
              <a:rPr lang="en-US" sz="3600" b="1" dirty="0"/>
              <a:t>when </a:t>
            </a:r>
            <a:r>
              <a:rPr lang="en-US" sz="3600" b="1" u="sng" dirty="0">
                <a:solidFill>
                  <a:srgbClr val="FFFF00"/>
                </a:solidFill>
              </a:rPr>
              <a:t>King Henry III</a:t>
            </a:r>
            <a:r>
              <a:rPr lang="en-US" sz="3600" b="1" dirty="0"/>
              <a:t> received a gift of </a:t>
            </a:r>
            <a:r>
              <a:rPr lang="en-US" sz="3600" b="1" u="sng" dirty="0">
                <a:solidFill>
                  <a:srgbClr val="FFFF00"/>
                </a:solidFill>
              </a:rPr>
              <a:t>leopards and elephants</a:t>
            </a:r>
            <a:r>
              <a:rPr lang="en-US" sz="3600" b="1" dirty="0"/>
              <a:t>.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b="1" dirty="0"/>
          </a:p>
        </p:txBody>
      </p:sp>
      <p:sp>
        <p:nvSpPr>
          <p:cNvPr id="9011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gradFill rotWithShape="1">
            <a:gsLst>
              <a:gs pos="0">
                <a:srgbClr val="3366FF">
                  <a:alpha val="0"/>
                </a:srgbClr>
              </a:gs>
              <a:gs pos="100000">
                <a:srgbClr val="3366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286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5400" b="1" dirty="0">
                <a:solidFill>
                  <a:srgbClr val="000000"/>
                </a:solidFill>
              </a:rPr>
              <a:t>Leopards and </a:t>
            </a:r>
            <a:r>
              <a:rPr lang="en-US" sz="5400" b="1" dirty="0" smtClean="0">
                <a:solidFill>
                  <a:srgbClr val="000000"/>
                </a:solidFill>
              </a:rPr>
              <a:t>elephants.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133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90600" y="235803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What is Big Ben? </a:t>
            </a:r>
            <a:endParaRPr lang="en-US" altLang="ru-RU" sz="4800" b="1" dirty="0"/>
          </a:p>
        </p:txBody>
      </p:sp>
      <p:pic>
        <p:nvPicPr>
          <p:cNvPr id="6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362150"/>
            <a:ext cx="3088457" cy="214305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41163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en-US" sz="2800" b="1" dirty="0">
                <a:solidFill>
                  <a:srgbClr val="000000"/>
                </a:solidFill>
              </a:rPr>
              <a:t> the clock on the Houses of Parliament.</a:t>
            </a:r>
            <a:r>
              <a:rPr lang="en-US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4802188"/>
            <a:ext cx="8587854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I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</a:t>
            </a:r>
            <a:r>
              <a:rPr lang="en-US" sz="2800" b="1" dirty="0" smtClean="0"/>
              <a:t>the bell of the clock on the Houses of Parliament.</a:t>
            </a:r>
            <a:endParaRPr kumimoji="0" lang="ru-RU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28600" y="5487988"/>
            <a:ext cx="8587854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</a:t>
            </a:r>
            <a:r>
              <a:rPr lang="en-US" sz="2800" b="1" dirty="0">
                <a:solidFill>
                  <a:srgbClr val="000000"/>
                </a:solidFill>
              </a:rPr>
              <a:t>the bell of the clock on the </a:t>
            </a:r>
            <a:r>
              <a:rPr lang="en-US" sz="2800" b="1" dirty="0" smtClean="0">
                <a:solidFill>
                  <a:srgbClr val="000000"/>
                </a:solidFill>
              </a:rPr>
              <a:t>Westminster Abbey.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228600" y="6173788"/>
            <a:ext cx="8587854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n-US" sz="2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the clock on the Westminster Abbey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sterday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572000" cy="3118104"/>
          </a:xfrm>
          <a:prstGeom prst="rect">
            <a:avLst/>
          </a:prstGeom>
        </p:spPr>
      </p:pic>
      <p:sp>
        <p:nvSpPr>
          <p:cNvPr id="9113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33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/>
              <a:t>What is the name of this </a:t>
            </a:r>
            <a:r>
              <a:rPr lang="en-US" sz="5400" b="1" dirty="0" smtClean="0"/>
              <a:t>famous English </a:t>
            </a:r>
            <a:r>
              <a:rPr lang="en-US" sz="5400" b="1" dirty="0"/>
              <a:t>music band? </a:t>
            </a:r>
            <a:endParaRPr lang="en-US" altLang="ru-RU" sz="5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228600" y="41925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sz="4000" b="1" dirty="0" smtClean="0">
                <a:solidFill>
                  <a:srgbClr val="000000"/>
                </a:solidFill>
              </a:rPr>
              <a:t>The Who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228600" y="48783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4000" b="1" dirty="0" smtClean="0">
                <a:solidFill>
                  <a:srgbClr val="000000"/>
                </a:solidFill>
              </a:rPr>
              <a:t>The Beatles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228600" y="5562600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4000" b="1" dirty="0" smtClean="0"/>
              <a:t>The Queen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 bwMode="auto">
          <a:xfrm>
            <a:off x="228600" y="6249988"/>
            <a:ext cx="8610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4000" b="1" dirty="0" smtClean="0"/>
              <a:t>The Rolling Stones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3475"/>
            <a:ext cx="6705600" cy="4090333"/>
          </a:xfrm>
          <a:prstGeom prst="rect">
            <a:avLst/>
          </a:prstGeom>
        </p:spPr>
      </p:pic>
      <p:sp>
        <p:nvSpPr>
          <p:cNvPr id="9216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gradFill rotWithShape="1">
            <a:gsLst>
              <a:gs pos="0">
                <a:srgbClr val="3366FF">
                  <a:alpha val="0"/>
                </a:srgbClr>
              </a:gs>
              <a:gs pos="100000">
                <a:srgbClr val="3366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5950" y="152400"/>
            <a:ext cx="56412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7200" b="1" dirty="0">
                <a:solidFill>
                  <a:srgbClr val="000000"/>
                </a:solidFill>
              </a:rPr>
              <a:t>The Beatles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23808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52525"/>
                </a:solidFill>
                <a:latin typeface="Arial"/>
              </a:rPr>
              <a:t>They </a:t>
            </a:r>
            <a:r>
              <a:rPr lang="en-US" sz="3200" b="1" dirty="0">
                <a:solidFill>
                  <a:srgbClr val="252525"/>
                </a:solidFill>
                <a:latin typeface="Arial"/>
              </a:rPr>
              <a:t>are the </a:t>
            </a:r>
            <a:r>
              <a:rPr lang="en-US" sz="3200" b="1" dirty="0">
                <a:solidFill>
                  <a:srgbClr val="0B0080"/>
                </a:solidFill>
                <a:latin typeface="Arial"/>
                <a:hlinkClick r:id="rId3" tooltip="List of best-selling music artists"/>
              </a:rPr>
              <a:t>best-selling band</a:t>
            </a:r>
            <a:r>
              <a:rPr lang="en-US" sz="3200" b="1" dirty="0">
                <a:solidFill>
                  <a:srgbClr val="252525"/>
                </a:solidFill>
                <a:latin typeface="Arial"/>
              </a:rPr>
              <a:t> in history, with estimated sales of over </a:t>
            </a:r>
            <a:r>
              <a:rPr lang="en-US" sz="3200" b="1" u="sng" dirty="0">
                <a:solidFill>
                  <a:srgbClr val="FFFF00"/>
                </a:solidFill>
                <a:latin typeface="Arial"/>
              </a:rPr>
              <a:t>600 million records </a:t>
            </a:r>
            <a:r>
              <a:rPr lang="en-US" sz="3200" b="1" dirty="0">
                <a:solidFill>
                  <a:srgbClr val="252525"/>
                </a:solidFill>
                <a:latin typeface="Arial"/>
              </a:rPr>
              <a:t>worldwide</a:t>
            </a:r>
            <a:r>
              <a:rPr lang="en-US" sz="3200" b="1" dirty="0" smtClean="0">
                <a:solidFill>
                  <a:srgbClr val="252525"/>
                </a:solidFill>
                <a:latin typeface="Arial"/>
              </a:rPr>
              <a:t>.</a:t>
            </a:r>
            <a:r>
              <a:rPr lang="en-US" dirty="0">
                <a:solidFill>
                  <a:srgbClr val="252525"/>
                </a:solidFill>
                <a:latin typeface="Arial"/>
              </a:rPr>
              <a:t/>
            </a:r>
            <a:br>
              <a:rPr lang="en-US" dirty="0">
                <a:solidFill>
                  <a:srgbClr val="252525"/>
                </a:solidFill>
                <a:latin typeface="Arial"/>
              </a:rPr>
            </a:br>
            <a:endParaRPr lang="ru-RU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3399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/>
              <a:t>What </a:t>
            </a:r>
            <a:r>
              <a:rPr lang="en-US" sz="6000" b="1" dirty="0"/>
              <a:t>is the official name of Great Britain?</a:t>
            </a:r>
            <a:r>
              <a:rPr lang="en-US" sz="6000" b="1" dirty="0" smtClean="0"/>
              <a:t> </a:t>
            </a:r>
            <a:endParaRPr lang="en-US" altLang="ru-RU" sz="6000" b="1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819350"/>
            <a:ext cx="3088457" cy="21430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9050" y="4192588"/>
            <a:ext cx="912495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b="1" dirty="0">
                <a:solidFill>
                  <a:srgbClr val="000000"/>
                </a:solidFill>
              </a:rPr>
              <a:t>The Great Britain </a:t>
            </a:r>
            <a:r>
              <a:rPr lang="en-US" b="1" dirty="0" smtClean="0">
                <a:solidFill>
                  <a:srgbClr val="000000"/>
                </a:solidFill>
              </a:rPr>
              <a:t>of United Kingdom and </a:t>
            </a:r>
            <a:r>
              <a:rPr lang="en-US" b="1" dirty="0">
                <a:solidFill>
                  <a:srgbClr val="000000"/>
                </a:solidFill>
              </a:rPr>
              <a:t>Northern </a:t>
            </a:r>
            <a:r>
              <a:rPr lang="en-US" b="1" dirty="0" smtClean="0">
                <a:solidFill>
                  <a:srgbClr val="000000"/>
                </a:solidFill>
              </a:rPr>
              <a:t>Ireland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0" y="4878388"/>
            <a:ext cx="91440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b="1" dirty="0" smtClean="0"/>
              <a:t>The </a:t>
            </a:r>
            <a:r>
              <a:rPr lang="en-US" b="1" dirty="0"/>
              <a:t>United Kingdom of Great Britain a</a:t>
            </a:r>
            <a:r>
              <a:rPr lang="en-US" b="1" dirty="0" smtClean="0"/>
              <a:t>nd Western </a:t>
            </a:r>
            <a:r>
              <a:rPr lang="en-US" b="1" dirty="0"/>
              <a:t>Ireland</a:t>
            </a:r>
            <a:endParaRPr kumimoji="0" lang="ru-RU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9050" y="5562600"/>
            <a:ext cx="912495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b="1" dirty="0">
                <a:solidFill>
                  <a:srgbClr val="000000"/>
                </a:solidFill>
              </a:rPr>
              <a:t>The United Kingdom of Great Britain and Northern </a:t>
            </a:r>
            <a:r>
              <a:rPr lang="en-US" b="1" dirty="0" smtClean="0">
                <a:solidFill>
                  <a:srgbClr val="000000"/>
                </a:solidFill>
              </a:rPr>
              <a:t>Ireland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9050" y="6249988"/>
            <a:ext cx="912495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b="1" dirty="0" smtClean="0"/>
              <a:t>The Republic of Great Britain and </a:t>
            </a:r>
            <a:r>
              <a:rPr lang="en-US" b="1" dirty="0"/>
              <a:t>Northern </a:t>
            </a:r>
            <a:r>
              <a:rPr lang="en-US" b="1" dirty="0" smtClean="0"/>
              <a:t>Ireland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23439"/>
            <a:ext cx="7658100" cy="3438727"/>
          </a:xfrm>
          <a:prstGeom prst="rect">
            <a:avLst/>
          </a:prstGeom>
        </p:spPr>
      </p:pic>
      <p:sp>
        <p:nvSpPr>
          <p:cNvPr id="9421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sz="4000" b="1" dirty="0">
                <a:solidFill>
                  <a:schemeClr val="bg1"/>
                </a:solidFill>
              </a:rPr>
              <a:t>The United Kingdom of Great Britain and Northern Ireland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52883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The United Kingdom of Great Britain and Northern </a:t>
            </a:r>
            <a:r>
              <a:rPr lang="en-US" sz="3200" b="1" u="sng" dirty="0" smtClean="0">
                <a:solidFill>
                  <a:srgbClr val="FFFF00"/>
                </a:solidFill>
              </a:rPr>
              <a:t>Ireland</a:t>
            </a:r>
            <a:r>
              <a:rPr lang="en-US" sz="3200" b="1" dirty="0" smtClean="0"/>
              <a:t>, </a:t>
            </a:r>
            <a:r>
              <a:rPr lang="en-US" sz="3200" b="1" dirty="0"/>
              <a:t>commonly known as </a:t>
            </a:r>
            <a:r>
              <a:rPr lang="en-US" sz="3200" b="1" u="sng" dirty="0">
                <a:solidFill>
                  <a:srgbClr val="FFFF00"/>
                </a:solidFill>
              </a:rPr>
              <a:t>the United Kingdom</a:t>
            </a:r>
            <a:r>
              <a:rPr lang="en-US" sz="3200" b="1" dirty="0"/>
              <a:t> (UK) or </a:t>
            </a:r>
            <a:r>
              <a:rPr lang="en-US" sz="3200" b="1" u="sng" dirty="0" smtClean="0">
                <a:solidFill>
                  <a:srgbClr val="FFFF00"/>
                </a:solidFill>
              </a:rPr>
              <a:t>Britain</a:t>
            </a:r>
            <a:r>
              <a:rPr lang="en-US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3399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Calibri"/>
                <a:ea typeface="Calibri"/>
                <a:cs typeface="Times New Roman"/>
              </a:rPr>
              <a:t>What </a:t>
            </a:r>
            <a:r>
              <a:rPr lang="en-US" sz="6000" b="1" dirty="0" smtClean="0">
                <a:latin typeface="Calibri"/>
                <a:ea typeface="Calibri"/>
                <a:cs typeface="Times New Roman"/>
              </a:rPr>
              <a:t>is </a:t>
            </a:r>
            <a:r>
              <a:rPr lang="en-US" sz="6000" b="1" dirty="0">
                <a:latin typeface="Calibri"/>
                <a:ea typeface="Calibri"/>
                <a:cs typeface="Times New Roman"/>
              </a:rPr>
              <a:t>the largest </a:t>
            </a:r>
            <a:r>
              <a:rPr lang="en-US" sz="6000" b="1" dirty="0" smtClean="0">
                <a:latin typeface="Calibri"/>
                <a:ea typeface="Calibri"/>
                <a:cs typeface="Times New Roman"/>
              </a:rPr>
              <a:t>island </a:t>
            </a:r>
            <a:r>
              <a:rPr lang="en-US" sz="6000" b="1" dirty="0">
                <a:latin typeface="Calibri"/>
                <a:ea typeface="Calibri"/>
                <a:cs typeface="Times New Roman"/>
              </a:rPr>
              <a:t>of the British Isles? </a:t>
            </a:r>
            <a:endParaRPr lang="en-US" altLang="ru-RU" sz="60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8193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295400" y="41925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3600" b="1" dirty="0">
                <a:solidFill>
                  <a:srgbClr val="000000"/>
                </a:solidFill>
              </a:rPr>
              <a:t>The Bahamas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279015" y="4878388"/>
            <a:ext cx="6948676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/>
              <a:t>Jamaica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295400" y="5562600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3600" b="1" dirty="0">
                <a:solidFill>
                  <a:srgbClr val="000000"/>
                </a:solidFill>
              </a:rPr>
              <a:t>Malta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295400" y="62499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600" b="1" dirty="0" smtClean="0"/>
              <a:t>Ireland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62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0" y="0"/>
            <a:ext cx="9144000" cy="1371600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7200" b="1" dirty="0" smtClean="0"/>
              <a:t>Ireland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35100"/>
            <a:ext cx="6629400" cy="3670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128052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Northern Ireland is a part of the United </a:t>
            </a:r>
            <a:r>
              <a:rPr lang="en-US" sz="4400" b="1" dirty="0" smtClean="0"/>
              <a:t>Kingdom.</a:t>
            </a:r>
            <a:endParaRPr lang="ru-RU" sz="44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25092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What is the capital of Scotland? </a:t>
            </a:r>
            <a:endParaRPr lang="en-US" altLang="ru-RU" sz="72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90500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295400" y="41925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sz="4000" b="1" dirty="0"/>
              <a:t>Edinburgh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279015" y="4878388"/>
            <a:ext cx="6948676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Cardiff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295400" y="5562600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3600" b="1" dirty="0">
                <a:solidFill>
                  <a:srgbClr val="000000"/>
                </a:solidFill>
              </a:rPr>
              <a:t>Belfast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295400" y="62499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600" b="1" dirty="0" smtClean="0"/>
              <a:t>London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83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0" y="0"/>
            <a:ext cx="9144000" cy="990600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sz="7200" b="1" dirty="0"/>
              <a:t>Edinburgh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1"/>
            <a:ext cx="9144000" cy="4419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334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3200" b="1" dirty="0"/>
              <a:t>It is the </a:t>
            </a:r>
            <a:r>
              <a:rPr lang="en-US" sz="3200" b="1" dirty="0">
                <a:hlinkClick r:id="rId3" tooltip="List of towns and cities in Scotland by population"/>
              </a:rPr>
              <a:t>second most populous city</a:t>
            </a:r>
            <a:r>
              <a:rPr lang="en-US" sz="3200" b="1" dirty="0"/>
              <a:t> in </a:t>
            </a:r>
            <a:r>
              <a:rPr lang="en-US" sz="3200" b="1" u="sng" dirty="0">
                <a:solidFill>
                  <a:srgbClr val="FFFF00"/>
                </a:solidFill>
              </a:rPr>
              <a:t>Scotland</a:t>
            </a:r>
            <a:r>
              <a:rPr lang="en-US" sz="3200" b="1" dirty="0"/>
              <a:t> and the seventh most populous in the </a:t>
            </a:r>
            <a:r>
              <a:rPr lang="en-US" sz="3200" b="1" dirty="0" smtClean="0"/>
              <a:t>UK.</a:t>
            </a:r>
            <a:r>
              <a:rPr lang="en-US" sz="3200" b="1" dirty="0"/>
              <a:t> </a:t>
            </a:r>
            <a:endParaRPr lang="ru-RU" sz="32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52400" y="-218658"/>
            <a:ext cx="9448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How many parts does </a:t>
            </a:r>
            <a:r>
              <a:rPr lang="en-US" sz="6000" b="1" dirty="0" smtClean="0"/>
              <a:t>the United Kingdom consist </a:t>
            </a:r>
            <a:r>
              <a:rPr lang="en-US" sz="6000" b="1" dirty="0"/>
              <a:t>of? </a:t>
            </a:r>
            <a:endParaRPr lang="en-US" altLang="ru-RU" sz="60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90500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295400" y="41925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4000" b="1" dirty="0" smtClean="0"/>
              <a:t>1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279015" y="4878388"/>
            <a:ext cx="6948676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 smtClean="0"/>
              <a:t>2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295400" y="5562600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3600" b="1" dirty="0" smtClean="0">
                <a:solidFill>
                  <a:srgbClr val="000000"/>
                </a:solidFill>
              </a:rPr>
              <a:t>3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295400" y="62499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600" b="1" dirty="0" smtClean="0"/>
              <a:t>4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56" y="962293"/>
            <a:ext cx="3900288" cy="43717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209907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The UK consists of </a:t>
            </a:r>
            <a:r>
              <a:rPr lang="en-US" sz="3600" b="1" u="sng" dirty="0">
                <a:hlinkClick r:id="rId3" tooltip="Countries of the United Kingdom"/>
              </a:rPr>
              <a:t>four countries</a:t>
            </a:r>
            <a:r>
              <a:rPr lang="en-US" sz="3600" b="1" dirty="0"/>
              <a:t>: </a:t>
            </a:r>
            <a:r>
              <a:rPr lang="en-US" sz="3600" b="1" dirty="0">
                <a:hlinkClick r:id="rId4" tooltip="England"/>
              </a:rPr>
              <a:t>England</a:t>
            </a:r>
            <a:r>
              <a:rPr lang="en-US" sz="3600" b="1" dirty="0"/>
              <a:t>, </a:t>
            </a:r>
            <a:r>
              <a:rPr lang="en-US" sz="3600" b="1" dirty="0">
                <a:hlinkClick r:id="rId5" tooltip="Scotland"/>
              </a:rPr>
              <a:t>Scotland</a:t>
            </a:r>
            <a:r>
              <a:rPr lang="en-US" sz="3600" b="1" dirty="0"/>
              <a:t>, </a:t>
            </a:r>
            <a:r>
              <a:rPr lang="en-US" sz="3600" b="1" dirty="0">
                <a:hlinkClick r:id="rId6" tooltip="Wales"/>
              </a:rPr>
              <a:t>Wales</a:t>
            </a:r>
            <a:r>
              <a:rPr lang="en-US" sz="3600" b="1" dirty="0"/>
              <a:t>, and </a:t>
            </a:r>
            <a:r>
              <a:rPr lang="en-US" sz="3600" b="1" dirty="0">
                <a:hlinkClick r:id="rId7" tooltip="Northern Ireland"/>
              </a:rPr>
              <a:t>Northern Ireland</a:t>
            </a:r>
            <a:r>
              <a:rPr lang="en-US" sz="3600" b="1" dirty="0"/>
              <a:t>.</a:t>
            </a:r>
            <a:endParaRPr lang="ru-RU" sz="3600" b="1" dirty="0"/>
          </a:p>
        </p:txBody>
      </p:sp>
      <p:sp>
        <p:nvSpPr>
          <p:cNvPr id="10035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0" y="0"/>
            <a:ext cx="9144000" cy="838200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sz="3600" b="1" dirty="0" smtClean="0"/>
              <a:t>4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66" y="1685546"/>
            <a:ext cx="2594334" cy="5172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2057400" cy="5188424"/>
          </a:xfrm>
          <a:prstGeom prst="rect">
            <a:avLst/>
          </a:prstGeom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529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807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/>
              <a:t>B) Big Ben is the </a:t>
            </a:r>
            <a:r>
              <a:rPr lang="en-US" sz="4800" b="1" dirty="0"/>
              <a:t>bell of the clock on the Houses of </a:t>
            </a:r>
            <a:r>
              <a:rPr lang="en-US" sz="4800" b="1" dirty="0" smtClean="0"/>
              <a:t>Parliament. </a:t>
            </a:r>
            <a:endParaRPr lang="en-US" alt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4543288"/>
            <a:ext cx="5105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Big Ben is the nickname for the </a:t>
            </a:r>
            <a:r>
              <a:rPr lang="en-US" sz="3200" b="1" i="1" dirty="0">
                <a:hlinkClick r:id="rId4" tooltip="Bell (instrument)"/>
              </a:rPr>
              <a:t>Great Bell</a:t>
            </a:r>
            <a:r>
              <a:rPr lang="en-US" sz="3200" b="1" dirty="0"/>
              <a:t> of the </a:t>
            </a:r>
            <a:r>
              <a:rPr lang="en-US" sz="3200" b="1" u="sng" dirty="0" smtClean="0">
                <a:hlinkClick r:id="rId5" tooltip="Clock"/>
              </a:rPr>
              <a:t>clock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r>
              <a:rPr lang="en-US" sz="4000" b="1" dirty="0" smtClean="0"/>
              <a:t>200</a:t>
            </a:r>
            <a:endParaRPr lang="ru-RU" sz="40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457200" y="-152400"/>
            <a:ext cx="10287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What is the title of national hymn of the </a:t>
            </a:r>
            <a:r>
              <a:rPr lang="en-US" sz="6000" b="1" dirty="0" smtClean="0"/>
              <a:t>UK? </a:t>
            </a:r>
            <a:endParaRPr lang="en-US" altLang="ru-RU" sz="60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1343" y="190500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295400" y="41925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4000" b="1" dirty="0" smtClean="0"/>
              <a:t>“We </a:t>
            </a:r>
            <a:r>
              <a:rPr lang="en-US" sz="4000" b="1" dirty="0"/>
              <a:t>Save the King"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279015" y="4878388"/>
            <a:ext cx="6948676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3600" b="1" dirty="0"/>
              <a:t>"God Save the </a:t>
            </a:r>
            <a:r>
              <a:rPr lang="en-US" sz="3600" b="1" dirty="0" smtClean="0"/>
              <a:t>Queen"</a:t>
            </a:r>
            <a:endParaRPr kumimoji="0" lang="ru-RU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295400" y="5562600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en-US" sz="3600" b="1" dirty="0">
                <a:solidFill>
                  <a:srgbClr val="000000"/>
                </a:solidFill>
              </a:rPr>
              <a:t>"God </a:t>
            </a:r>
            <a:r>
              <a:rPr lang="en-US" sz="3600" b="1" dirty="0" smtClean="0">
                <a:solidFill>
                  <a:srgbClr val="000000"/>
                </a:solidFill>
              </a:rPr>
              <a:t>Save Great Britain"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295400" y="6249988"/>
            <a:ext cx="6934200" cy="608012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d)"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God Save the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royal family"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0" y="0"/>
            <a:ext cx="9144000" cy="1295400"/>
          </a:xfrm>
          <a:prstGeom prst="round2Diag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sz="5400" b="1" dirty="0"/>
              <a:t>"God Save the </a:t>
            </a:r>
            <a:r>
              <a:rPr lang="en-US" sz="5400" b="1" dirty="0" smtClean="0"/>
              <a:t>Queen"</a:t>
            </a:r>
            <a:endParaRPr kumimoji="0" lang="ru-RU" sz="5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57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 </a:t>
            </a:r>
            <a:r>
              <a:rPr lang="en-US" sz="3200" b="1" dirty="0">
                <a:hlinkClick r:id="rId2" tooltip="National anthem"/>
              </a:rPr>
              <a:t>national anthem</a:t>
            </a:r>
            <a:r>
              <a:rPr lang="en-US" sz="3200" b="1" dirty="0"/>
              <a:t> of the United Kingdom is "</a:t>
            </a:r>
            <a:r>
              <a:rPr lang="en-US" sz="3200" b="1" dirty="0">
                <a:hlinkClick r:id="rId3" tooltip="God Save the Queen"/>
              </a:rPr>
              <a:t>God Save the King</a:t>
            </a:r>
            <a:r>
              <a:rPr lang="en-US" sz="3200" b="1" dirty="0"/>
              <a:t>", with "King" replaced with "Queen"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4419600" cy="4274582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95400" y="6824"/>
            <a:ext cx="6553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/>
              <a:t>What park is London Zoo in?</a:t>
            </a:r>
            <a:endParaRPr lang="en-US" altLang="ru-RU" sz="5400" b="1" dirty="0"/>
          </a:p>
        </p:txBody>
      </p:sp>
      <p:pic>
        <p:nvPicPr>
          <p:cNvPr id="4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3743" y="1743150"/>
            <a:ext cx="3088457" cy="214305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828800" y="4192588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b="1" dirty="0" smtClean="0"/>
              <a:t>HYDE PARK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876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Royal park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47808" y="55626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St. James's Park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46671" y="622383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Regent's Park</a:t>
            </a:r>
            <a:endParaRPr kumimoji="0" lang="ru-RU" sz="28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7188"/>
            <a:ext cx="8534400" cy="3086100"/>
          </a:xfrm>
          <a:prstGeom prst="rect">
            <a:avLst/>
          </a:prstGeom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734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53236" y="1524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LONDON ZOO IS SITUATED IN 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Regent's Park.</a:t>
            </a:r>
            <a:endParaRPr kumimoji="0" lang="ru-RU" sz="4000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731" y="3962400"/>
            <a:ext cx="7683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en-US" sz="2800" b="1" dirty="0">
              <a:solidFill>
                <a:srgbClr val="252525"/>
              </a:solidFill>
              <a:latin typeface="Arial"/>
            </a:endParaRPr>
          </a:p>
          <a:p>
            <a:r>
              <a:rPr lang="en-US" sz="2800" b="1" i="0" dirty="0" smtClean="0">
                <a:solidFill>
                  <a:srgbClr val="252525"/>
                </a:solidFill>
                <a:effectLst/>
                <a:latin typeface="Arial"/>
              </a:rPr>
              <a:t>The Regent's Park contains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Regent's University London"/>
              </a:rPr>
              <a:t>Regent's University London</a:t>
            </a:r>
            <a:r>
              <a:rPr lang="en-US" sz="2800" b="1" i="0" dirty="0" smtClean="0">
                <a:solidFill>
                  <a:srgbClr val="252525"/>
                </a:solidFill>
                <a:effectLst/>
                <a:latin typeface="Arial"/>
              </a:rPr>
              <a:t> and the </a:t>
            </a:r>
            <a:r>
              <a:rPr lang="en-US" sz="2800" b="1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London Zoo"/>
              </a:rPr>
              <a:t>London Zoo</a:t>
            </a:r>
            <a:r>
              <a:rPr lang="en-US" sz="2800" b="1" i="0" dirty="0" smtClean="0">
                <a:solidFill>
                  <a:srgbClr val="252525"/>
                </a:solidFill>
                <a:effectLst/>
                <a:latin typeface="Arial"/>
              </a:rPr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3418" y="599347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300</a:t>
            </a:r>
            <a:endParaRPr lang="ru-RU" sz="36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837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69376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It's one of the famous bridges across the Thames.</a:t>
            </a:r>
            <a:endParaRPr lang="en-US" altLang="ru-RU" sz="4800" b="1" dirty="0"/>
          </a:p>
        </p:txBody>
      </p:sp>
      <p:pic>
        <p:nvPicPr>
          <p:cNvPr id="5" name="Фильм_000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3743" y="1743150"/>
            <a:ext cx="3088457" cy="214305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1828800" y="41148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a) </a:t>
            </a:r>
            <a:r>
              <a:rPr lang="en-US" b="1" dirty="0" smtClean="0"/>
              <a:t>SMALL BRIDGE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828800" y="48006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B) </a:t>
            </a:r>
            <a:r>
              <a:rPr lang="en-US" b="1" dirty="0" smtClean="0"/>
              <a:t>TOWER BRIDGE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 bwMode="auto">
          <a:xfrm>
            <a:off x="1828800" y="54864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C) </a:t>
            </a:r>
            <a:r>
              <a:rPr lang="en-US" b="1" dirty="0" smtClean="0"/>
              <a:t>GREEN BRIDGE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828800" y="6172200"/>
            <a:ext cx="5562600" cy="608012"/>
          </a:xfrm>
          <a:prstGeom prst="round2Diag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D) </a:t>
            </a:r>
            <a:r>
              <a:rPr lang="en-US" b="1" dirty="0" smtClean="0"/>
              <a:t>KING’S BRIDGE</a:t>
            </a:r>
            <a:endParaRPr kumimoji="0" lang="ru-RU" sz="2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3600">
              <a:solidFill>
                <a:schemeClr val="bg1"/>
              </a:solidFill>
            </a:endParaRPr>
          </a:p>
        </p:txBody>
      </p:sp>
      <p:sp>
        <p:nvSpPr>
          <p:cNvPr id="5939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0181" y="457034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/>
              <a:t>B)</a:t>
            </a:r>
            <a:r>
              <a:rPr lang="en-US" sz="4400" b="1" dirty="0"/>
              <a:t> </a:t>
            </a:r>
            <a:r>
              <a:rPr lang="en-US" sz="4400" b="1" dirty="0" smtClean="0"/>
              <a:t>One </a:t>
            </a:r>
            <a:r>
              <a:rPr lang="en-US" sz="4400" b="1" dirty="0"/>
              <a:t>of the famous bridges across the </a:t>
            </a:r>
            <a:r>
              <a:rPr lang="en-US" sz="4400" b="1" dirty="0" smtClean="0"/>
              <a:t>Thames is </a:t>
            </a:r>
            <a:r>
              <a:rPr lang="en-US" sz="4400" b="1" dirty="0" smtClean="0">
                <a:solidFill>
                  <a:srgbClr val="FFFF00"/>
                </a:solidFill>
              </a:rPr>
              <a:t>Tower Bridge</a:t>
            </a:r>
            <a:r>
              <a:rPr lang="en-US" sz="4400" b="1" dirty="0" smtClean="0"/>
              <a:t>. </a:t>
            </a:r>
            <a:endParaRPr lang="en-US" alt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42215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It is close to the </a:t>
            </a:r>
            <a:r>
              <a:rPr lang="en-US" sz="3200" dirty="0">
                <a:hlinkClick r:id="rId2" tooltip="Tower of London"/>
              </a:rPr>
              <a:t>Tower of London</a:t>
            </a:r>
            <a:r>
              <a:rPr lang="en-US" sz="3200" dirty="0"/>
              <a:t>, from which it takes its name, and has become an </a:t>
            </a:r>
            <a:r>
              <a:rPr lang="en-US" sz="3200" dirty="0">
                <a:hlinkClick r:id="rId3" tooltip="Secular icon"/>
              </a:rPr>
              <a:t>iconic symbol</a:t>
            </a:r>
            <a:r>
              <a:rPr lang="en-US" sz="3200" dirty="0"/>
              <a:t> of London.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85818" y="607763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400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09611"/>
            <a:ext cx="7086600" cy="2499360"/>
          </a:xfrm>
          <a:prstGeom prst="rect">
            <a:avLst/>
          </a:prstGeom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1139</Words>
  <Application>Microsoft Office PowerPoint</Application>
  <PresentationFormat>Экран (4:3)</PresentationFormat>
  <Paragraphs>231</Paragraphs>
  <Slides>51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game 1</dc:title>
  <dc:creator>Роман Александрович</dc:creator>
  <cp:lastModifiedBy>Ильич</cp:lastModifiedBy>
  <cp:revision>89</cp:revision>
  <dcterms:created xsi:type="dcterms:W3CDTF">1998-08-19T17:45:48Z</dcterms:created>
  <dcterms:modified xsi:type="dcterms:W3CDTF">2015-01-16T14:48:58Z</dcterms:modified>
</cp:coreProperties>
</file>